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</p:sldIdLst>
  <p:sldSz cx="7556500" cy="106934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1002" y="-11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806301" y="560928"/>
            <a:ext cx="728621" cy="623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8530" y="432434"/>
            <a:ext cx="382269" cy="571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326504" y="294004"/>
            <a:ext cx="587375" cy="5048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66109" y="10196406"/>
            <a:ext cx="2286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chettablu.it/" TargetMode="External"/><Relationship Id="rId2" Type="http://schemas.openxmlformats.org/officeDocument/2006/relationships/hyperlink" Target="http://www.barchettablu.it/images/anno_2020-2021/COVID/Piano_Patto_Covid_GENITORI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 rot="2184634">
            <a:off x="5464460" y="2991033"/>
            <a:ext cx="1921532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promozione</a:t>
            </a:r>
            <a:r>
              <a:rPr lang="it-IT" dirty="0" smtClean="0"/>
              <a:t> 120 €</a:t>
            </a:r>
            <a:endParaRPr lang="it-IT" dirty="0"/>
          </a:p>
        </p:txBody>
      </p:sp>
      <p:grpSp>
        <p:nvGrpSpPr>
          <p:cNvPr id="2" name="object 2"/>
          <p:cNvGrpSpPr/>
          <p:nvPr/>
        </p:nvGrpSpPr>
        <p:grpSpPr>
          <a:xfrm>
            <a:off x="5905023" y="88581"/>
            <a:ext cx="1108075" cy="778254"/>
            <a:chOff x="5806301" y="294004"/>
            <a:chExt cx="1108075" cy="890905"/>
          </a:xfrm>
        </p:grpSpPr>
        <p:sp>
          <p:nvSpPr>
            <p:cNvPr id="3" name="object 3"/>
            <p:cNvSpPr/>
            <p:nvPr/>
          </p:nvSpPr>
          <p:spPr>
            <a:xfrm>
              <a:off x="5806301" y="560928"/>
              <a:ext cx="728621" cy="6239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26504" y="294004"/>
              <a:ext cx="587375" cy="504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22290" y="826984"/>
            <a:ext cx="6005239" cy="21024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Settimane estive con BarchettaBlu GIUGNO - </a:t>
            </a:r>
            <a:r>
              <a:rPr sz="1000" b="1" dirty="0">
                <a:latin typeface="Arial"/>
                <a:cs typeface="Arial"/>
              </a:rPr>
              <a:t>LUGLIO </a:t>
            </a:r>
            <a:r>
              <a:rPr sz="1000" b="1" spc="-5" dirty="0">
                <a:latin typeface="Arial"/>
                <a:cs typeface="Arial"/>
              </a:rPr>
              <a:t>- SETTEMBRE</a:t>
            </a:r>
            <a:r>
              <a:rPr sz="1000" b="1" spc="65" dirty="0">
                <a:latin typeface="Arial"/>
                <a:cs typeface="Arial"/>
              </a:rPr>
              <a:t> </a:t>
            </a:r>
            <a:r>
              <a:rPr sz="1000" b="1" spc="-5" dirty="0" smtClean="0">
                <a:latin typeface="Arial"/>
                <a:cs typeface="Arial"/>
              </a:rPr>
              <a:t>202</a:t>
            </a:r>
            <a:r>
              <a:rPr lang="it-IT" sz="1000" b="1" spc="-5" dirty="0" smtClean="0">
                <a:latin typeface="Arial"/>
                <a:cs typeface="Arial"/>
              </a:rPr>
              <a:t>1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Io </a:t>
            </a:r>
            <a:r>
              <a:rPr sz="1000" spc="-5" dirty="0" err="1">
                <a:latin typeface="Arial"/>
                <a:cs typeface="Arial"/>
              </a:rPr>
              <a:t>sottoscritto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……………………………….……………………………………………………………………</a:t>
            </a:r>
            <a:r>
              <a:rPr lang="it-IT" sz="1000" spc="-5" dirty="0" smtClean="0">
                <a:latin typeface="Arial"/>
                <a:cs typeface="Arial"/>
              </a:rPr>
              <a:t>……...</a:t>
            </a:r>
            <a:r>
              <a:rPr sz="1000" spc="-5" dirty="0" smtClean="0">
                <a:latin typeface="Arial"/>
                <a:cs typeface="Arial"/>
              </a:rPr>
              <a:t>  </a:t>
            </a:r>
            <a:r>
              <a:rPr sz="1000" spc="-5" dirty="0">
                <a:latin typeface="Arial"/>
                <a:cs typeface="Arial"/>
              </a:rPr>
              <a:t>genitore di………………………………………… nato/a </a:t>
            </a:r>
            <a:r>
              <a:rPr sz="1000" spc="-10" dirty="0" err="1">
                <a:latin typeface="Arial"/>
                <a:cs typeface="Arial"/>
              </a:rPr>
              <a:t>il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</a:t>
            </a:r>
            <a:r>
              <a:rPr lang="it-IT" sz="1000" spc="-5" dirty="0" smtClean="0">
                <a:latin typeface="Arial"/>
                <a:cs typeface="Arial"/>
              </a:rPr>
              <a:t>… a……</a:t>
            </a:r>
            <a:r>
              <a:rPr sz="1000" spc="-5" dirty="0" smtClean="0">
                <a:latin typeface="Arial"/>
                <a:cs typeface="Arial"/>
              </a:rPr>
              <a:t>……………………………</a:t>
            </a:r>
            <a:r>
              <a:rPr lang="it-IT" sz="1000" spc="-5" dirty="0" smtClean="0">
                <a:latin typeface="Arial"/>
                <a:cs typeface="Arial"/>
              </a:rPr>
              <a:t>……...</a:t>
            </a:r>
          </a:p>
          <a:p>
            <a:pPr marL="12700" marR="5080">
              <a:lnSpc>
                <a:spcPts val="1150"/>
              </a:lnSpc>
            </a:pPr>
            <a:r>
              <a:rPr lang="it-IT" sz="1000" spc="-5" dirty="0" smtClean="0">
                <a:latin typeface="Arial"/>
                <a:cs typeface="Arial"/>
              </a:rPr>
              <a:t>CF bambino……………………………………..r</a:t>
            </a:r>
            <a:r>
              <a:rPr sz="1000" spc="-5" dirty="0" err="1" smtClean="0">
                <a:latin typeface="Arial"/>
                <a:cs typeface="Arial"/>
              </a:rPr>
              <a:t>esidente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e/o domiciliato a </a:t>
            </a:r>
            <a:r>
              <a:rPr sz="1000" spc="-5" dirty="0" smtClean="0">
                <a:latin typeface="Arial"/>
                <a:cs typeface="Arial"/>
              </a:rPr>
              <a:t>…………………………………</a:t>
            </a:r>
            <a:r>
              <a:rPr lang="it-IT" sz="1000" spc="-5" dirty="0" smtClean="0">
                <a:latin typeface="Arial"/>
                <a:cs typeface="Arial"/>
              </a:rPr>
              <a:t>……..</a:t>
            </a:r>
          </a:p>
          <a:p>
            <a:pPr marL="12700" marR="5080">
              <a:lnSpc>
                <a:spcPts val="1150"/>
              </a:lnSpc>
            </a:pP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tel. …………………………………….. cell. </a:t>
            </a:r>
            <a:r>
              <a:rPr sz="1000" dirty="0" smtClean="0">
                <a:latin typeface="Arial"/>
                <a:cs typeface="Arial"/>
              </a:rPr>
              <a:t>……………………………………………………………………</a:t>
            </a:r>
            <a:r>
              <a:rPr lang="it-IT" sz="1000" dirty="0" smtClean="0">
                <a:latin typeface="Arial"/>
                <a:cs typeface="Arial"/>
              </a:rPr>
              <a:t>…….</a:t>
            </a:r>
          </a:p>
          <a:p>
            <a:pPr marL="12700" marR="5080">
              <a:lnSpc>
                <a:spcPts val="1150"/>
              </a:lnSpc>
            </a:pPr>
            <a:r>
              <a:rPr sz="1000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e-mail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…………………………………..…………………………………………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r>
              <a:rPr sz="1000" spc="-5" dirty="0">
                <a:latin typeface="Arial"/>
                <a:cs typeface="Arial"/>
              </a:rPr>
              <a:t>personale convenzionato Ca’ </a:t>
            </a:r>
            <a:r>
              <a:rPr sz="1000" spc="-5" dirty="0" err="1">
                <a:latin typeface="Arial"/>
                <a:cs typeface="Arial"/>
              </a:rPr>
              <a:t>Foscari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lang="it-IT" sz="1000" spc="-5" dirty="0" smtClean="0">
                <a:latin typeface="Arial"/>
                <a:cs typeface="Arial"/>
              </a:rPr>
              <a:t>           </a:t>
            </a:r>
            <a:r>
              <a:rPr sz="1000" spc="-10" dirty="0" smtClean="0">
                <a:latin typeface="Arial"/>
                <a:cs typeface="Arial"/>
              </a:rPr>
              <a:t>SI</a:t>
            </a:r>
            <a:r>
              <a:rPr sz="1000" spc="35" dirty="0" smtClean="0">
                <a:latin typeface="Arial"/>
                <a:cs typeface="Arial"/>
              </a:rPr>
              <a:t> </a:t>
            </a:r>
            <a:r>
              <a:rPr lang="it-IT" sz="1000" spc="35" dirty="0" smtClean="0">
                <a:latin typeface="Arial"/>
                <a:cs typeface="Arial"/>
              </a:rPr>
              <a:t>      </a:t>
            </a:r>
            <a:r>
              <a:rPr sz="1000" spc="-10" dirty="0" smtClean="0">
                <a:latin typeface="Arial"/>
                <a:cs typeface="Arial"/>
              </a:rPr>
              <a:t>NO</a:t>
            </a:r>
            <a:endParaRPr sz="1000" dirty="0">
              <a:latin typeface="Arial"/>
              <a:cs typeface="Arial"/>
            </a:endParaRPr>
          </a:p>
          <a:p>
            <a:pPr marL="12700" marR="33655" algn="just">
              <a:lnSpc>
                <a:spcPts val="1150"/>
              </a:lnSpc>
              <a:spcBef>
                <a:spcPts val="50"/>
              </a:spcBef>
            </a:pPr>
            <a:r>
              <a:rPr sz="1000" spc="-5" dirty="0">
                <a:latin typeface="Arial"/>
                <a:cs typeface="Arial"/>
              </a:rPr>
              <a:t>eventuali intolleranze o allergie </a:t>
            </a:r>
            <a:r>
              <a:rPr sz="1000" dirty="0">
                <a:latin typeface="Arial"/>
                <a:cs typeface="Arial"/>
              </a:rPr>
              <a:t>…………………………………………………………………………………  </a:t>
            </a:r>
            <a:r>
              <a:rPr sz="1000" spc="-5" dirty="0">
                <a:latin typeface="Arial"/>
                <a:cs typeface="Arial"/>
              </a:rPr>
              <a:t>eventuali esigenze e/o difficoltà (es. sostegno </a:t>
            </a:r>
            <a:r>
              <a:rPr sz="1000" dirty="0">
                <a:latin typeface="Arial"/>
                <a:cs typeface="Arial"/>
              </a:rPr>
              <a:t>scolastico) </a:t>
            </a:r>
            <a:r>
              <a:rPr sz="1000" spc="-5" dirty="0">
                <a:latin typeface="Arial"/>
                <a:cs typeface="Arial"/>
              </a:rPr>
              <a:t>………………………………………………......  inviare eventuale documentazione prima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dell’iscrizione</a:t>
            </a:r>
            <a:endParaRPr lang="it-IT" sz="1000" spc="-5" dirty="0" smtClean="0">
              <a:latin typeface="Arial"/>
              <a:cs typeface="Arial"/>
            </a:endParaRPr>
          </a:p>
          <a:p>
            <a:pPr marL="12700" marR="33655" algn="just">
              <a:lnSpc>
                <a:spcPts val="1150"/>
              </a:lnSpc>
              <a:spcBef>
                <a:spcPts val="50"/>
              </a:spcBef>
            </a:pPr>
            <a:endParaRPr lang="it-IT" sz="1000" spc="-5" dirty="0">
              <a:latin typeface="Arial"/>
              <a:cs typeface="Arial"/>
            </a:endParaRPr>
          </a:p>
          <a:p>
            <a:pPr marL="469265" marR="92075" indent="-228600">
              <a:lnSpc>
                <a:spcPct val="50000"/>
              </a:lnSpc>
              <a:tabLst>
                <a:tab pos="461645" algn="l"/>
              </a:tabLst>
            </a:pPr>
            <a:endParaRPr lang="it-IT" sz="1000" spc="-5" dirty="0" smtClean="0">
              <a:latin typeface="Arial"/>
              <a:cs typeface="Arial"/>
            </a:endParaRPr>
          </a:p>
          <a:p>
            <a:pPr marL="469265" marR="92075" indent="-228600">
              <a:lnSpc>
                <a:spcPts val="1140"/>
              </a:lnSpc>
              <a:spcBef>
                <a:spcPts val="50"/>
              </a:spcBef>
              <a:tabLst>
                <a:tab pos="461645" algn="l"/>
              </a:tabLst>
            </a:pPr>
            <a:r>
              <a:rPr sz="1000" spc="-5" dirty="0" smtClean="0">
                <a:latin typeface="Arial"/>
                <a:cs typeface="Arial"/>
              </a:rPr>
              <a:t>-</a:t>
            </a:r>
            <a:r>
              <a:rPr sz="1000" spc="-5" dirty="0">
                <a:latin typeface="Arial"/>
                <a:cs typeface="Arial"/>
              </a:rPr>
              <a:t>	chiedo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partecipare alle attività </a:t>
            </a:r>
            <a:r>
              <a:rPr sz="1000" spc="-5" dirty="0" err="1">
                <a:latin typeface="Arial"/>
                <a:cs typeface="Arial"/>
              </a:rPr>
              <a:t>estive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202</a:t>
            </a:r>
            <a:r>
              <a:rPr lang="it-IT" sz="1000" spc="-5" dirty="0" smtClean="0">
                <a:latin typeface="Arial"/>
                <a:cs typeface="Arial"/>
              </a:rPr>
              <a:t>1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organizzate da </a:t>
            </a:r>
            <a:r>
              <a:rPr sz="1000" spc="-5" dirty="0" err="1" smtClean="0">
                <a:latin typeface="Arial"/>
                <a:cs typeface="Arial"/>
              </a:rPr>
              <a:t>BarchettaBlu</a:t>
            </a:r>
            <a:r>
              <a:rPr lang="it-IT" sz="1000" spc="-5" dirty="0" smtClean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959970"/>
              </p:ext>
            </p:extLst>
          </p:nvPr>
        </p:nvGraphicFramePr>
        <p:xfrm>
          <a:off x="501650" y="3367983"/>
          <a:ext cx="6705600" cy="14356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0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4600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iscrizione </a:t>
                      </a:r>
                      <a:r>
                        <a:rPr sz="10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BarchettaBlu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it-IT"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-202</a:t>
                      </a:r>
                      <a:r>
                        <a:rPr lang="it-IT"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000" b="1" spc="4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44">
                <a:tc>
                  <a:txBody>
                    <a:bodyPr/>
                    <a:lstStyle/>
                    <a:p>
                      <a:pPr marL="548005" marR="0" indent="-229235" defTabSz="914400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"/>
                        <a:tabLst>
                          <a:tab pos="548640" algn="l"/>
                        </a:tabLst>
                        <a:defRPr/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- 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b="1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aiuto staff   50 €   eventuale</a:t>
                      </a:r>
                      <a:r>
                        <a:rPr lang="it-IT" sz="1000" b="1" spc="-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strumento suonato:________________</a:t>
                      </a:r>
                      <a:endParaRPr lang="it-IT" sz="100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809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aiuto staff  50 €   suoni la chitarra? ___Puoi portare</a:t>
                      </a:r>
                      <a:r>
                        <a:rPr lang="it-IT" sz="1000" b="1" spc="-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una chitarra?___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75304"/>
                  </a:ext>
                </a:extLst>
              </a:tr>
              <a:tr h="291795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19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- 2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 8.30-16.00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lang="it-IT" sz="1000" b="1" spc="-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aiuto staff   50 €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95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aiuto staff  50 €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71039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917030" y="6397047"/>
            <a:ext cx="6042491" cy="1535677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182880">
              <a:lnSpc>
                <a:spcPts val="1150"/>
              </a:lnSpc>
              <a:spcBef>
                <a:spcPts val="175"/>
              </a:spcBef>
            </a:pPr>
            <a:r>
              <a:rPr sz="1000" spc="-5" dirty="0" smtClean="0">
                <a:latin typeface="Arial"/>
                <a:cs typeface="Arial"/>
              </a:rPr>
              <a:t>Prima di </a:t>
            </a:r>
            <a:r>
              <a:rPr sz="1000" spc="-5" dirty="0" err="1" smtClean="0">
                <a:latin typeface="Arial"/>
                <a:cs typeface="Arial"/>
              </a:rPr>
              <a:t>versare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 smtClean="0">
                <a:latin typeface="Arial"/>
                <a:cs typeface="Arial"/>
              </a:rPr>
              <a:t>la </a:t>
            </a:r>
            <a:r>
              <a:rPr sz="1000" spc="-5" dirty="0" smtClean="0">
                <a:latin typeface="Arial"/>
                <a:cs typeface="Arial"/>
              </a:rPr>
              <a:t>quota è </a:t>
            </a:r>
            <a:r>
              <a:rPr sz="1000" spc="-5" dirty="0" err="1" smtClean="0">
                <a:latin typeface="Arial"/>
                <a:cs typeface="Arial"/>
              </a:rPr>
              <a:t>necessario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avere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 err="1" smtClean="0">
                <a:latin typeface="Arial"/>
                <a:cs typeface="Arial"/>
              </a:rPr>
              <a:t>conferma</a:t>
            </a:r>
            <a:r>
              <a:rPr sz="1000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dalla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segreteria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 err="1" smtClean="0">
                <a:latin typeface="Arial"/>
                <a:cs typeface="Arial"/>
              </a:rPr>
              <a:t>della</a:t>
            </a:r>
            <a:r>
              <a:rPr sz="1000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disponibilità</a:t>
            </a:r>
            <a:r>
              <a:rPr sz="1000" spc="-5" dirty="0" smtClean="0">
                <a:latin typeface="Arial"/>
                <a:cs typeface="Arial"/>
              </a:rPr>
              <a:t> del </a:t>
            </a:r>
            <a:r>
              <a:rPr sz="1000" dirty="0" err="1" smtClean="0">
                <a:latin typeface="Arial"/>
                <a:cs typeface="Arial"/>
              </a:rPr>
              <a:t>posto</a:t>
            </a:r>
            <a:r>
              <a:rPr sz="1000" dirty="0" smtClean="0">
                <a:latin typeface="Arial"/>
                <a:cs typeface="Arial"/>
              </a:rPr>
              <a:t>. </a:t>
            </a:r>
            <a:endParaRPr lang="it-IT" sz="1000" dirty="0" smtClean="0">
              <a:latin typeface="Arial"/>
              <a:cs typeface="Arial"/>
            </a:endParaRPr>
          </a:p>
          <a:p>
            <a:pPr marL="12700" marR="182880">
              <a:lnSpc>
                <a:spcPts val="1150"/>
              </a:lnSpc>
              <a:spcBef>
                <a:spcPts val="175"/>
              </a:spcBef>
            </a:pPr>
            <a:r>
              <a:rPr sz="1000" spc="-5" dirty="0" smtClean="0">
                <a:latin typeface="Arial"/>
                <a:cs typeface="Arial"/>
              </a:rPr>
              <a:t>La </a:t>
            </a:r>
            <a:r>
              <a:rPr sz="1000" spc="-5" dirty="0">
                <a:latin typeface="Arial"/>
                <a:cs typeface="Arial"/>
              </a:rPr>
              <a:t>quota va versata mediante </a:t>
            </a:r>
            <a:r>
              <a:rPr sz="1000" dirty="0">
                <a:latin typeface="Arial"/>
                <a:cs typeface="Arial"/>
              </a:rPr>
              <a:t>bonifico </a:t>
            </a:r>
            <a:r>
              <a:rPr sz="1000" spc="-5" dirty="0">
                <a:latin typeface="Arial"/>
                <a:cs typeface="Arial"/>
              </a:rPr>
              <a:t>bancario sul conto corrente </a:t>
            </a:r>
            <a:r>
              <a:rPr sz="1000" spc="-5" dirty="0" err="1">
                <a:latin typeface="Arial"/>
                <a:cs typeface="Arial"/>
              </a:rPr>
              <a:t>intestato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a</a:t>
            </a:r>
            <a:r>
              <a:rPr lang="it-IT" sz="1000" dirty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Associazione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BarchettaBlu</a:t>
            </a:r>
            <a:r>
              <a:rPr lang="it-IT" sz="1000" dirty="0">
                <a:latin typeface="Arial"/>
                <a:cs typeface="Arial"/>
              </a:rPr>
              <a:t> </a:t>
            </a:r>
            <a:r>
              <a:rPr lang="it-IT" sz="1000" dirty="0" smtClean="0">
                <a:latin typeface="Arial"/>
                <a:cs typeface="Arial"/>
              </a:rPr>
              <a:t>    IBAN </a:t>
            </a:r>
            <a:r>
              <a:rPr sz="1000" spc="-5" dirty="0" smtClean="0">
                <a:latin typeface="Arial"/>
                <a:cs typeface="Arial"/>
              </a:rPr>
              <a:t>IT </a:t>
            </a:r>
            <a:r>
              <a:rPr lang="it-IT" sz="1000" spc="-5" dirty="0" smtClean="0">
                <a:latin typeface="Arial"/>
                <a:cs typeface="Arial"/>
              </a:rPr>
              <a:t>20 X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lang="it-IT" sz="1000" spc="-5" dirty="0" smtClean="0">
                <a:latin typeface="Arial"/>
                <a:cs typeface="Arial"/>
              </a:rPr>
              <a:t>05034 02196 </a:t>
            </a:r>
            <a:r>
              <a:rPr lang="it-IT" sz="1000" spc="-5" dirty="0" smtClean="0">
                <a:latin typeface="Arial"/>
                <a:cs typeface="Arial"/>
              </a:rPr>
              <a:t>000000009382 </a:t>
            </a:r>
            <a:r>
              <a:rPr lang="en-US" sz="1000" dirty="0">
                <a:latin typeface="Arial"/>
                <a:cs typeface="Arial"/>
              </a:rPr>
              <a:t>SWIFT BAPPIT21732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causale del versamento: </a:t>
            </a:r>
            <a:r>
              <a:rPr sz="1000" dirty="0">
                <a:latin typeface="Arial"/>
                <a:cs typeface="Arial"/>
              </a:rPr>
              <a:t>nome </a:t>
            </a:r>
            <a:r>
              <a:rPr sz="1000" spc="-5" dirty="0">
                <a:latin typeface="Arial"/>
                <a:cs typeface="Arial"/>
              </a:rPr>
              <a:t>e cognome del bambino, </a:t>
            </a:r>
            <a:r>
              <a:rPr sz="1000" spc="-5" dirty="0" err="1">
                <a:latin typeface="Arial"/>
                <a:cs typeface="Arial"/>
              </a:rPr>
              <a:t>iscrizione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dal/al</a:t>
            </a:r>
            <a:endParaRPr lang="it-IT" sz="1000" spc="-5" dirty="0" smtClean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lang="it-IT" sz="1000" spc="-5" dirty="0" smtClean="0">
                <a:latin typeface="Arial"/>
                <a:cs typeface="Arial"/>
              </a:rPr>
              <a:t>La quota non potrà essere rimborsata in nessun caso</a:t>
            </a:r>
            <a:endParaRPr sz="1100" dirty="0" smtClean="0">
              <a:latin typeface="Arial"/>
              <a:cs typeface="Arial"/>
            </a:endParaRPr>
          </a:p>
          <a:p>
            <a:pPr marL="461645" indent="-220979">
              <a:lnSpc>
                <a:spcPts val="1175"/>
              </a:lnSpc>
              <a:spcBef>
                <a:spcPts val="980"/>
              </a:spcBef>
              <a:buChar char="-"/>
              <a:tabLst>
                <a:tab pos="461645" algn="l"/>
                <a:tab pos="462280" algn="l"/>
              </a:tabLst>
            </a:pPr>
            <a:r>
              <a:rPr sz="1000" spc="-5" dirty="0" err="1" smtClean="0">
                <a:latin typeface="Arial"/>
                <a:cs typeface="Arial"/>
              </a:rPr>
              <a:t>autorizzo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mia/o </a:t>
            </a:r>
            <a:r>
              <a:rPr sz="1000" spc="-5" dirty="0">
                <a:latin typeface="Arial"/>
                <a:cs typeface="Arial"/>
              </a:rPr>
              <a:t>figlia/o a </a:t>
            </a:r>
            <a:r>
              <a:rPr sz="1000" spc="-5" dirty="0" err="1">
                <a:latin typeface="Arial"/>
                <a:cs typeface="Arial"/>
              </a:rPr>
              <a:t>partecipare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a</a:t>
            </a:r>
            <a:r>
              <a:rPr lang="it-IT" sz="1000" spc="-5" dirty="0" smtClean="0">
                <a:latin typeface="Arial"/>
                <a:cs typeface="Arial"/>
              </a:rPr>
              <a:t> eventuali </a:t>
            </a:r>
            <a:r>
              <a:rPr sz="1000" spc="-5" dirty="0" err="1" smtClean="0">
                <a:latin typeface="Arial"/>
                <a:cs typeface="Arial"/>
              </a:rPr>
              <a:t>uscite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previste </a:t>
            </a:r>
            <a:r>
              <a:rPr sz="1000" spc="-5" dirty="0">
                <a:latin typeface="Arial"/>
                <a:cs typeface="Arial"/>
              </a:rPr>
              <a:t>durante le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sz="1000" spc="-5" dirty="0" smtClean="0">
                <a:latin typeface="Arial"/>
                <a:cs typeface="Arial"/>
              </a:rPr>
              <a:t>;</a:t>
            </a:r>
            <a:endParaRPr lang="it-IT" sz="1000" spc="-5" dirty="0">
              <a:latin typeface="Arial"/>
              <a:cs typeface="Arial"/>
            </a:endParaRPr>
          </a:p>
          <a:p>
            <a:pPr marL="461645" indent="-220979">
              <a:lnSpc>
                <a:spcPts val="1175"/>
              </a:lnSpc>
              <a:spcBef>
                <a:spcPts val="980"/>
              </a:spcBef>
              <a:buChar char="-"/>
              <a:tabLst>
                <a:tab pos="461645" algn="l"/>
                <a:tab pos="462280" algn="l"/>
              </a:tabLst>
            </a:pPr>
            <a:endParaRPr sz="900" dirty="0">
              <a:latin typeface="Arial"/>
              <a:cs typeface="Arial"/>
            </a:endParaRPr>
          </a:p>
          <a:p>
            <a:pPr marL="461645" indent="-220979">
              <a:lnSpc>
                <a:spcPct val="100000"/>
              </a:lnSpc>
              <a:buChar char="-"/>
              <a:tabLst>
                <a:tab pos="461645" algn="l"/>
                <a:tab pos="462280" algn="l"/>
              </a:tabLst>
            </a:pPr>
            <a:r>
              <a:rPr sz="1000" spc="-5" dirty="0" err="1" smtClean="0">
                <a:latin typeface="Arial"/>
                <a:cs typeface="Arial"/>
              </a:rPr>
              <a:t>autorizzo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le seguenti persone </a:t>
            </a:r>
            <a:r>
              <a:rPr sz="1000" dirty="0">
                <a:latin typeface="Arial"/>
                <a:cs typeface="Arial"/>
              </a:rPr>
              <a:t>al </a:t>
            </a:r>
            <a:r>
              <a:rPr sz="1000" spc="-5" dirty="0">
                <a:latin typeface="Arial"/>
                <a:cs typeface="Arial"/>
              </a:rPr>
              <a:t>ritiro del bambino al </a:t>
            </a:r>
            <a:r>
              <a:rPr sz="1000" dirty="0">
                <a:latin typeface="Arial"/>
                <a:cs typeface="Arial"/>
              </a:rPr>
              <a:t>termine </a:t>
            </a:r>
            <a:r>
              <a:rPr sz="1000" spc="-5" dirty="0" err="1">
                <a:latin typeface="Arial"/>
                <a:cs typeface="Arial"/>
              </a:rPr>
              <a:t>delle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attività</a:t>
            </a:r>
            <a:r>
              <a:rPr sz="1000" spc="-5" dirty="0" smtClean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799991"/>
              </p:ext>
            </p:extLst>
          </p:nvPr>
        </p:nvGraphicFramePr>
        <p:xfrm>
          <a:off x="818833" y="8089900"/>
          <a:ext cx="6071233" cy="11958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356">
                <a:tc>
                  <a:txBody>
                    <a:bodyPr/>
                    <a:lstStyle/>
                    <a:p>
                      <a:pPr marL="90805" marR="506095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Nome e 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Cognome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Telefono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3274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Rapporto di parentela (nonna,  babysitter…)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2738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Numero di 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Documen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145186"/>
              </p:ext>
            </p:extLst>
          </p:nvPr>
        </p:nvGraphicFramePr>
        <p:xfrm>
          <a:off x="501650" y="5308105"/>
          <a:ext cx="6705600" cy="734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05600">
                  <a:extLst>
                    <a:ext uri="{9D8B030D-6E8A-4147-A177-3AD203B41FA5}">
                      <a16:colId xmlns:a16="http://schemas.microsoft.com/office/drawing/2014/main" val="3946929119"/>
                    </a:ext>
                  </a:extLst>
                </a:gridCol>
              </a:tblGrid>
              <a:tr h="269239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iscrizione </a:t>
                      </a:r>
                      <a:r>
                        <a:rPr lang="it-IT" sz="1000" b="1" dirty="0" err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BarchettaBlu</a:t>
                      </a:r>
                      <a:r>
                        <a:rPr lang="it-IT" sz="10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2021-</a:t>
                      </a:r>
                      <a:r>
                        <a:rPr lang="it-IT" sz="1000" b="1" baseline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2022             10 €</a:t>
                      </a:r>
                      <a:endParaRPr sz="1000" b="1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800615"/>
                  </a:ext>
                </a:extLst>
              </a:tr>
              <a:tr h="269239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30 agosto - 3 settembre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aiuto staff                    50 €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569692"/>
                  </a:ext>
                </a:extLst>
              </a:tr>
              <a:tr h="195994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settembre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aiuto staff                    50 €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09449"/>
                  </a:ext>
                </a:extLst>
              </a:tr>
            </a:tbl>
          </a:graphicData>
        </a:graphic>
      </p:graphicFrame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96"/>
          <a:stretch/>
        </p:blipFill>
        <p:spPr>
          <a:xfrm>
            <a:off x="806450" y="12600"/>
            <a:ext cx="1259589" cy="75154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770509" y="9464067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Note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4435" y="1368846"/>
            <a:ext cx="5785485" cy="4465197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469265" marR="6985" indent="-228600">
              <a:lnSpc>
                <a:spcPts val="1150"/>
              </a:lnSpc>
              <a:spcBef>
                <a:spcPts val="175"/>
              </a:spcBef>
              <a:buFontTx/>
              <a:buChar char="-"/>
              <a:tabLst>
                <a:tab pos="461645" algn="l"/>
                <a:tab pos="462280" algn="l"/>
              </a:tabLst>
            </a:pPr>
            <a:r>
              <a:rPr sz="1000" spc="-5" dirty="0">
                <a:latin typeface="Arial"/>
                <a:cs typeface="Arial"/>
              </a:rPr>
              <a:t>dichiaro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aver </a:t>
            </a:r>
            <a:r>
              <a:rPr lang="it-IT" sz="1000" spc="-5" dirty="0" smtClean="0">
                <a:latin typeface="Arial"/>
                <a:cs typeface="Arial"/>
              </a:rPr>
              <a:t>letto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lang="it-IT" sz="1000" spc="-5" dirty="0" smtClean="0">
                <a:latin typeface="Arial"/>
                <a:cs typeface="Arial"/>
              </a:rPr>
              <a:t>e </a:t>
            </a:r>
            <a:r>
              <a:rPr sz="1000" spc="-5" dirty="0" err="1" smtClean="0">
                <a:latin typeface="Arial"/>
                <a:cs typeface="Arial"/>
              </a:rPr>
              <a:t>compreso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il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lang="it-IT" sz="1000" spc="-5" dirty="0" smtClean="0">
                <a:latin typeface="Arial"/>
                <a:cs typeface="Arial"/>
              </a:rPr>
              <a:t>Patto di responsabilità tra </a:t>
            </a:r>
            <a:r>
              <a:rPr lang="it-IT" sz="1000" spc="-5" dirty="0" err="1" smtClean="0">
                <a:latin typeface="Arial"/>
                <a:cs typeface="Arial"/>
              </a:rPr>
              <a:t>BarchettaBlu</a:t>
            </a:r>
            <a:r>
              <a:rPr lang="it-IT" sz="1000" spc="-5" dirty="0" smtClean="0">
                <a:latin typeface="Arial"/>
                <a:cs typeface="Arial"/>
              </a:rPr>
              <a:t> e famiglie in relazione all’emergenza </a:t>
            </a:r>
            <a:r>
              <a:rPr lang="it-IT" sz="1000" spc="-5" dirty="0" err="1" smtClean="0">
                <a:latin typeface="Arial"/>
                <a:cs typeface="Arial"/>
              </a:rPr>
              <a:t>Covid</a:t>
            </a:r>
            <a:r>
              <a:rPr lang="it-IT" sz="1000" spc="-5" dirty="0" smtClean="0">
                <a:latin typeface="Arial"/>
                <a:cs typeface="Arial"/>
              </a:rPr>
              <a:t> -19 visionabile al seguente link:</a:t>
            </a:r>
          </a:p>
          <a:p>
            <a:pPr marL="240665" marR="6985">
              <a:lnSpc>
                <a:spcPts val="1150"/>
              </a:lnSpc>
              <a:spcBef>
                <a:spcPts val="175"/>
              </a:spcBef>
              <a:tabLst>
                <a:tab pos="461645" algn="l"/>
                <a:tab pos="462280" algn="l"/>
              </a:tabLst>
            </a:pPr>
            <a:r>
              <a:rPr lang="it-IT" sz="1000" spc="-5" dirty="0">
                <a:latin typeface="Arial"/>
                <a:cs typeface="Arial"/>
              </a:rPr>
              <a:t> </a:t>
            </a:r>
            <a:r>
              <a:rPr lang="it-IT" sz="1000" spc="-5" dirty="0" smtClean="0">
                <a:latin typeface="Arial"/>
                <a:cs typeface="Arial"/>
              </a:rPr>
              <a:t>    </a:t>
            </a:r>
            <a:r>
              <a:rPr kumimoji="0" lang="it-IT" altLang="it-IT" sz="1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http://www.barchettablu.it/images/anno_2020-2021/COVID/Piano_Patto_Covid_GENITORI.pdf</a:t>
            </a:r>
            <a:endParaRPr lang="it-IT" sz="1000" spc="-5" dirty="0" smtClean="0">
              <a:latin typeface="Arial"/>
              <a:cs typeface="Arial"/>
            </a:endParaRPr>
          </a:p>
          <a:p>
            <a:pPr marL="469265" marR="6985" lvl="0" indent="-228600">
              <a:lnSpc>
                <a:spcPts val="1150"/>
              </a:lnSpc>
              <a:spcBef>
                <a:spcPts val="175"/>
              </a:spcBef>
              <a:buFontTx/>
              <a:buChar char="-"/>
              <a:tabLst>
                <a:tab pos="461645" algn="l"/>
                <a:tab pos="462280" algn="l"/>
              </a:tabLst>
            </a:pPr>
            <a:r>
              <a:rPr sz="1000" spc="-5" dirty="0" err="1" smtClean="0">
                <a:latin typeface="Arial"/>
                <a:cs typeface="Arial"/>
              </a:rPr>
              <a:t>autorizzo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la </a:t>
            </a:r>
            <a:r>
              <a:rPr sz="1000" spc="-5" dirty="0">
                <a:latin typeface="Arial"/>
                <a:cs typeface="Arial"/>
              </a:rPr>
              <a:t>misura della temperatura </a:t>
            </a:r>
            <a:r>
              <a:rPr sz="1000" spc="-10" dirty="0">
                <a:latin typeface="Arial"/>
                <a:cs typeface="Arial"/>
              </a:rPr>
              <a:t>corporea </a:t>
            </a:r>
            <a:r>
              <a:rPr sz="1000" spc="-5" dirty="0">
                <a:latin typeface="Arial"/>
                <a:cs typeface="Arial"/>
              </a:rPr>
              <a:t>all’ingresso, all’uscita e al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bisogno</a:t>
            </a:r>
            <a:endParaRPr sz="1000" dirty="0">
              <a:latin typeface="Arial"/>
              <a:cs typeface="Arial"/>
            </a:endParaRPr>
          </a:p>
          <a:p>
            <a:pPr marL="461645" indent="-220979">
              <a:lnSpc>
                <a:spcPts val="1175"/>
              </a:lnSpc>
              <a:buChar char="-"/>
              <a:tabLst>
                <a:tab pos="461645" algn="l"/>
                <a:tab pos="462280" algn="l"/>
              </a:tabLst>
            </a:pPr>
            <a:r>
              <a:rPr sz="1000" spc="5" dirty="0">
                <a:latin typeface="Arial"/>
                <a:cs typeface="Arial"/>
              </a:rPr>
              <a:t>mi </a:t>
            </a:r>
            <a:r>
              <a:rPr sz="1000" spc="-5" dirty="0">
                <a:latin typeface="Arial"/>
                <a:cs typeface="Arial"/>
              </a:rPr>
              <a:t>impegno a comunicare ogni variazione a quanto dichiarato ricompilando questo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modulo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Arial"/>
              <a:cs typeface="Arial"/>
            </a:endParaRPr>
          </a:p>
          <a:p>
            <a:pPr marL="12700" marR="6350" algn="just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Dichiaro infine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essere a conoscenza, sottoscrivere e accettare l’informativa e le finalità del  trattamento e della protezione dei dati personali che fanno </a:t>
            </a:r>
            <a:r>
              <a:rPr sz="1000" dirty="0">
                <a:latin typeface="Arial"/>
                <a:cs typeface="Arial"/>
              </a:rPr>
              <a:t>riferimento </a:t>
            </a:r>
            <a:r>
              <a:rPr sz="1000" spc="-5" dirty="0">
                <a:latin typeface="Arial"/>
                <a:cs typeface="Arial"/>
              </a:rPr>
              <a:t>al Regolamento UE 20016/679  (GDPR) sono visionabili sul sito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  <a:hlinkClick r:id="rId3"/>
              </a:rPr>
              <a:t>www.barchettablu.it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rial"/>
              <a:cs typeface="Arial"/>
            </a:endParaRPr>
          </a:p>
          <a:p>
            <a:pPr marL="12700" algn="just">
              <a:lnSpc>
                <a:spcPts val="1170"/>
              </a:lnSpc>
            </a:pPr>
            <a:r>
              <a:rPr sz="1000" spc="-5" dirty="0">
                <a:latin typeface="Arial"/>
                <a:cs typeface="Arial"/>
              </a:rPr>
              <a:t>In particolare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qualità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genitori esercenti la potestà genitoriale,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190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………………………………………</a:t>
            </a:r>
            <a:endParaRPr lang="it-IT" sz="1000" spc="-5" dirty="0" smtClean="0">
              <a:latin typeface="Arial"/>
              <a:cs typeface="Arial"/>
            </a:endParaRPr>
          </a:p>
          <a:p>
            <a:pPr marL="12700" algn="just">
              <a:lnSpc>
                <a:spcPts val="1170"/>
              </a:lnSpc>
            </a:pPr>
            <a:endParaRPr sz="1000" dirty="0">
              <a:latin typeface="Arial"/>
              <a:cs typeface="Arial"/>
            </a:endParaRPr>
          </a:p>
          <a:p>
            <a:pPr marL="469265" marR="5080" indent="-228600" algn="just">
              <a:lnSpc>
                <a:spcPts val="1150"/>
              </a:lnSpc>
              <a:spcBef>
                <a:spcPts val="5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di aver preso visione dell’informativa sulla tutela della privacy dei minori,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materia  di trattamento dei dati personali ed esprimono la loro autorizzazione al trattamento dei dati  secondo tale normativa (GDPR Codice in materia di protezione dei dati personali -  REGOLAMENTO UE 2016/679)</a:t>
            </a:r>
            <a:endParaRPr sz="1000" dirty="0">
              <a:latin typeface="Arial"/>
              <a:cs typeface="Arial"/>
            </a:endParaRPr>
          </a:p>
          <a:p>
            <a:pPr marL="469265" indent="-228600" algn="just">
              <a:lnSpc>
                <a:spcPts val="1105"/>
              </a:lnSpc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l’effettuazione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l’utilizzo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fotografie,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video,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altri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materiali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audiovisivi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espressivi</a:t>
            </a:r>
            <a:endParaRPr sz="1000" dirty="0">
              <a:latin typeface="Arial"/>
              <a:cs typeface="Arial"/>
            </a:endParaRPr>
          </a:p>
          <a:p>
            <a:pPr marL="469265" marR="12700" algn="just">
              <a:lnSpc>
                <a:spcPct val="95700"/>
              </a:lnSpc>
              <a:spcBef>
                <a:spcPts val="30"/>
              </a:spcBef>
            </a:pPr>
            <a:r>
              <a:rPr sz="1000" spc="-5" dirty="0">
                <a:latin typeface="Arial"/>
                <a:cs typeface="Arial"/>
              </a:rPr>
              <a:t>anche contenenti l’immagine </a:t>
            </a:r>
            <a:r>
              <a:rPr sz="1000" spc="-10" dirty="0">
                <a:latin typeface="Arial"/>
                <a:cs typeface="Arial"/>
              </a:rPr>
              <a:t>dei </a:t>
            </a:r>
            <a:r>
              <a:rPr sz="1000" spc="-5" dirty="0">
                <a:latin typeface="Arial"/>
                <a:cs typeface="Arial"/>
              </a:rPr>
              <a:t>minori, </a:t>
            </a:r>
            <a:r>
              <a:rPr sz="1000" dirty="0">
                <a:latin typeface="Arial"/>
                <a:cs typeface="Arial"/>
              </a:rPr>
              <a:t>il nome </a:t>
            </a:r>
            <a:r>
              <a:rPr sz="1000" spc="-5" dirty="0">
                <a:latin typeface="Arial"/>
                <a:cs typeface="Arial"/>
              </a:rPr>
              <a:t>e </a:t>
            </a:r>
            <a:r>
              <a:rPr sz="1000" spc="-15" dirty="0">
                <a:latin typeface="Arial"/>
                <a:cs typeface="Arial"/>
              </a:rPr>
              <a:t>la </a:t>
            </a:r>
            <a:r>
              <a:rPr sz="1000" spc="-10" dirty="0">
                <a:latin typeface="Arial"/>
                <a:cs typeface="Arial"/>
              </a:rPr>
              <a:t>voce, </a:t>
            </a:r>
            <a:r>
              <a:rPr sz="1000" spc="-5" dirty="0">
                <a:latin typeface="Arial"/>
                <a:cs typeface="Arial"/>
              </a:rPr>
              <a:t>disegni o produzioni realizzate  durante la partecipazione alle attività educative, didattiche, ludiche per scopi didattici,  documentativi, divulgativi, non commerciali, nonché per l’archiviazione e </a:t>
            </a:r>
            <a:r>
              <a:rPr sz="1000" dirty="0">
                <a:latin typeface="Arial"/>
                <a:cs typeface="Arial"/>
              </a:rPr>
              <a:t>il </a:t>
            </a:r>
            <a:r>
              <a:rPr sz="1000" spc="-5" dirty="0">
                <a:latin typeface="Arial"/>
                <a:cs typeface="Arial"/>
              </a:rPr>
              <a:t>trattamento dei dati  sensibili del minore</a:t>
            </a:r>
            <a:endParaRPr sz="1000" dirty="0">
              <a:latin typeface="Arial"/>
              <a:cs typeface="Arial"/>
            </a:endParaRPr>
          </a:p>
          <a:p>
            <a:pPr marL="469265" marR="6985" indent="-228600" algn="just">
              <a:lnSpc>
                <a:spcPct val="95500"/>
              </a:lnSpc>
              <a:spcBef>
                <a:spcPts val="5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 la realizzazione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album cartacei </a:t>
            </a:r>
            <a:r>
              <a:rPr sz="1000" spc="5" dirty="0">
                <a:latin typeface="Arial"/>
                <a:cs typeface="Arial"/>
              </a:rPr>
              <a:t>e/o </a:t>
            </a:r>
            <a:r>
              <a:rPr sz="1000" spc="-5" dirty="0">
                <a:latin typeface="Arial"/>
                <a:cs typeface="Arial"/>
              </a:rPr>
              <a:t>digitali con foto/video dei bambini e  consegnate anche tramite </a:t>
            </a:r>
            <a:r>
              <a:rPr sz="1000" dirty="0">
                <a:latin typeface="Arial"/>
                <a:cs typeface="Arial"/>
              </a:rPr>
              <a:t>memorie </a:t>
            </a:r>
            <a:r>
              <a:rPr sz="1000" spc="-5" dirty="0">
                <a:latin typeface="Arial"/>
                <a:cs typeface="Arial"/>
              </a:rPr>
              <a:t>USB, </a:t>
            </a:r>
            <a:r>
              <a:rPr sz="1000" dirty="0">
                <a:latin typeface="Arial"/>
                <a:cs typeface="Arial"/>
              </a:rPr>
              <a:t>CD, </a:t>
            </a:r>
            <a:r>
              <a:rPr sz="1000" spc="-5" dirty="0">
                <a:latin typeface="Arial"/>
                <a:cs typeface="Arial"/>
              </a:rPr>
              <a:t>DVD od altri supporti agli altri genitori dei  partecipanti alle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attività</a:t>
            </a:r>
            <a:endParaRPr sz="1000" dirty="0">
              <a:latin typeface="Arial"/>
              <a:cs typeface="Arial"/>
            </a:endParaRPr>
          </a:p>
          <a:p>
            <a:pPr marL="469265" marR="13970" indent="-228600">
              <a:lnSpc>
                <a:spcPts val="1150"/>
              </a:lnSpc>
              <a:spcBef>
                <a:spcPts val="3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 l’utilizzo </a:t>
            </a:r>
            <a:r>
              <a:rPr sz="1000" spc="-10" dirty="0">
                <a:latin typeface="Arial"/>
                <a:cs typeface="Arial"/>
              </a:rPr>
              <a:t>dell’indirizzo </a:t>
            </a:r>
            <a:r>
              <a:rPr sz="1000" spc="-5" dirty="0">
                <a:latin typeface="Arial"/>
                <a:cs typeface="Arial"/>
              </a:rPr>
              <a:t>della posta elettronica indicato nel modulo di iscrizione </a:t>
            </a:r>
            <a:r>
              <a:rPr sz="1000" spc="-10" dirty="0">
                <a:latin typeface="Arial"/>
                <a:cs typeface="Arial"/>
              </a:rPr>
              <a:t>per  </a:t>
            </a:r>
            <a:r>
              <a:rPr sz="1000" spc="-5" dirty="0">
                <a:latin typeface="Arial"/>
                <a:cs typeface="Arial"/>
              </a:rPr>
              <a:t>eventuali comunicazioni e newsletter inerenti le attività di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BarchettaBlu</a:t>
            </a:r>
            <a:endParaRPr sz="1000" dirty="0">
              <a:latin typeface="Arial"/>
              <a:cs typeface="Arial"/>
            </a:endParaRPr>
          </a:p>
          <a:p>
            <a:pPr marL="469265" marR="10795" indent="-228600">
              <a:lnSpc>
                <a:spcPts val="1150"/>
              </a:lnSpc>
              <a:spcBef>
                <a:spcPts val="1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di esonerare BarchettaBlu e suoi collaboratori da ogni possibile responsabilità  civile diretta e/o indiretta inerente a </a:t>
            </a:r>
            <a:r>
              <a:rPr sz="1000" dirty="0">
                <a:latin typeface="Arial"/>
                <a:cs typeface="Arial"/>
              </a:rPr>
              <a:t>un </a:t>
            </a:r>
            <a:r>
              <a:rPr sz="1000" spc="-5" dirty="0">
                <a:latin typeface="Arial"/>
                <a:cs typeface="Arial"/>
              </a:rPr>
              <a:t>uso scorretto del materiale </a:t>
            </a:r>
            <a:r>
              <a:rPr sz="1000" dirty="0">
                <a:latin typeface="Arial"/>
                <a:cs typeface="Arial"/>
              </a:rPr>
              <a:t>da </a:t>
            </a:r>
            <a:r>
              <a:rPr sz="1000" spc="-5" dirty="0">
                <a:latin typeface="Arial"/>
                <a:cs typeface="Arial"/>
              </a:rPr>
              <a:t>parte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terzi</a:t>
            </a:r>
          </a:p>
          <a:p>
            <a:pPr marL="469265" indent="-228600">
              <a:lnSpc>
                <a:spcPts val="1125"/>
              </a:lnSpc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impegnarsi a rispettare il regolamento e le norme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dell’associazione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88288" y="6440696"/>
            <a:ext cx="5788025" cy="1941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950"/>
              </a:lnSpc>
              <a:spcBef>
                <a:spcPts val="105"/>
              </a:spcBef>
            </a:pPr>
            <a:r>
              <a:rPr sz="800" b="1" spc="-5" dirty="0">
                <a:latin typeface="Arial"/>
                <a:cs typeface="Arial"/>
              </a:rPr>
              <a:t>Riferimenti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normativi</a:t>
            </a:r>
            <a:endParaRPr sz="800" dirty="0">
              <a:latin typeface="Arial"/>
              <a:cs typeface="Arial"/>
            </a:endParaRPr>
          </a:p>
          <a:p>
            <a:pPr marL="12700" algn="just">
              <a:lnSpc>
                <a:spcPts val="930"/>
              </a:lnSpc>
            </a:pPr>
            <a:r>
              <a:rPr sz="800" dirty="0">
                <a:latin typeface="Arial"/>
                <a:cs typeface="Arial"/>
              </a:rPr>
              <a:t>REGOLAMENTO </a:t>
            </a:r>
            <a:r>
              <a:rPr sz="800" spc="-5" dirty="0">
                <a:latin typeface="Arial"/>
                <a:cs typeface="Arial"/>
              </a:rPr>
              <a:t>(UE) 2016/679 </a:t>
            </a:r>
            <a:r>
              <a:rPr sz="800" dirty="0">
                <a:latin typeface="Arial"/>
                <a:cs typeface="Arial"/>
              </a:rPr>
              <a:t>DEL </a:t>
            </a:r>
            <a:r>
              <a:rPr sz="800" spc="-5" dirty="0">
                <a:latin typeface="Arial"/>
                <a:cs typeface="Arial"/>
              </a:rPr>
              <a:t>PARLAMENTO EUROPEO </a:t>
            </a:r>
            <a:r>
              <a:rPr sz="800" dirty="0">
                <a:latin typeface="Arial"/>
                <a:cs typeface="Arial"/>
              </a:rPr>
              <a:t>E DEL </a:t>
            </a:r>
            <a:r>
              <a:rPr sz="800" spc="-5" dirty="0">
                <a:latin typeface="Arial"/>
                <a:cs typeface="Arial"/>
              </a:rPr>
              <a:t>CONSIGLIO del 27 aprile 2016 relativo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alla</a:t>
            </a:r>
          </a:p>
          <a:p>
            <a:pPr marL="12700" marR="5080" algn="just">
              <a:lnSpc>
                <a:spcPct val="95800"/>
              </a:lnSpc>
              <a:spcBef>
                <a:spcPts val="20"/>
              </a:spcBef>
            </a:pPr>
            <a:r>
              <a:rPr sz="800" spc="-5" dirty="0">
                <a:latin typeface="Arial"/>
                <a:cs typeface="Arial"/>
              </a:rPr>
              <a:t>protezione delle persone </a:t>
            </a:r>
            <a:r>
              <a:rPr sz="800" dirty="0">
                <a:latin typeface="Arial"/>
                <a:cs typeface="Arial"/>
              </a:rPr>
              <a:t>fisiche </a:t>
            </a:r>
            <a:r>
              <a:rPr sz="800" spc="-5" dirty="0">
                <a:latin typeface="Arial"/>
                <a:cs typeface="Arial"/>
              </a:rPr>
              <a:t>con riguardo al </a:t>
            </a:r>
            <a:r>
              <a:rPr sz="800" dirty="0">
                <a:latin typeface="Arial"/>
                <a:cs typeface="Arial"/>
              </a:rPr>
              <a:t>trattamento </a:t>
            </a:r>
            <a:r>
              <a:rPr sz="800" spc="-5" dirty="0">
                <a:latin typeface="Arial"/>
                <a:cs typeface="Arial"/>
              </a:rPr>
              <a:t>dei dati personali, nonché </a:t>
            </a:r>
            <a:r>
              <a:rPr sz="800" dirty="0">
                <a:latin typeface="Arial"/>
                <a:cs typeface="Arial"/>
              </a:rPr>
              <a:t>alla </a:t>
            </a:r>
            <a:r>
              <a:rPr sz="800" spc="-5" dirty="0">
                <a:latin typeface="Arial"/>
                <a:cs typeface="Arial"/>
              </a:rPr>
              <a:t>libera circolazione di </a:t>
            </a:r>
            <a:r>
              <a:rPr sz="800" dirty="0">
                <a:latin typeface="Arial"/>
                <a:cs typeface="Arial"/>
              </a:rPr>
              <a:t>tali </a:t>
            </a:r>
            <a:r>
              <a:rPr sz="800" spc="-5" dirty="0">
                <a:latin typeface="Arial"/>
                <a:cs typeface="Arial"/>
              </a:rPr>
              <a:t>dati </a:t>
            </a:r>
            <a:r>
              <a:rPr sz="800" dirty="0">
                <a:latin typeface="Arial"/>
                <a:cs typeface="Arial"/>
              </a:rPr>
              <a:t>e che  </a:t>
            </a:r>
            <a:r>
              <a:rPr sz="800" spc="-5" dirty="0">
                <a:latin typeface="Arial"/>
                <a:cs typeface="Arial"/>
              </a:rPr>
              <a:t>abroga </a:t>
            </a:r>
            <a:r>
              <a:rPr sz="800" dirty="0">
                <a:latin typeface="Arial"/>
                <a:cs typeface="Arial"/>
              </a:rPr>
              <a:t>la </a:t>
            </a:r>
            <a:r>
              <a:rPr sz="800" spc="-5" dirty="0">
                <a:latin typeface="Arial"/>
                <a:cs typeface="Arial"/>
              </a:rPr>
              <a:t>direttiva 95/46/CE (regolamento generale </a:t>
            </a:r>
            <a:r>
              <a:rPr sz="800" dirty="0">
                <a:latin typeface="Arial"/>
                <a:cs typeface="Arial"/>
              </a:rPr>
              <a:t>sulla </a:t>
            </a:r>
            <a:r>
              <a:rPr sz="800" spc="-5" dirty="0">
                <a:latin typeface="Arial"/>
                <a:cs typeface="Arial"/>
              </a:rPr>
              <a:t>protezione dei dati) </a:t>
            </a:r>
            <a:r>
              <a:rPr sz="800" dirty="0">
                <a:latin typeface="Arial"/>
                <a:cs typeface="Arial"/>
              </a:rPr>
              <a:t>Art. </a:t>
            </a:r>
            <a:r>
              <a:rPr sz="800" spc="-5" dirty="0">
                <a:latin typeface="Arial"/>
                <a:cs typeface="Arial"/>
              </a:rPr>
              <a:t>961.633/1941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(Protezione del diritto d’autore 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di altri diritti connessi al </a:t>
            </a:r>
            <a:r>
              <a:rPr sz="800" dirty="0">
                <a:latin typeface="Arial"/>
                <a:cs typeface="Arial"/>
              </a:rPr>
              <a:t>suo </a:t>
            </a:r>
            <a:r>
              <a:rPr sz="800" spc="-5" dirty="0">
                <a:latin typeface="Arial"/>
                <a:cs typeface="Arial"/>
              </a:rPr>
              <a:t>esercizio): “Il ritratto di una persona non può essere esposto, riprodotto </a:t>
            </a:r>
            <a:r>
              <a:rPr sz="800" dirty="0">
                <a:latin typeface="Arial"/>
                <a:cs typeface="Arial"/>
              </a:rPr>
              <a:t>o messo </a:t>
            </a:r>
            <a:r>
              <a:rPr sz="800" spc="-5" dirty="0">
                <a:latin typeface="Arial"/>
                <a:cs typeface="Arial"/>
              </a:rPr>
              <a:t>in commercio  senza il consenso di questa </a:t>
            </a:r>
            <a:r>
              <a:rPr sz="800" dirty="0">
                <a:latin typeface="Arial"/>
                <a:cs typeface="Arial"/>
              </a:rPr>
              <a:t>[…] o </a:t>
            </a:r>
            <a:r>
              <a:rPr sz="800" spc="-5" dirty="0">
                <a:latin typeface="Arial"/>
                <a:cs typeface="Arial"/>
              </a:rPr>
              <a:t>del tutore legale”. </a:t>
            </a:r>
            <a:r>
              <a:rPr sz="800" dirty="0">
                <a:latin typeface="Arial"/>
                <a:cs typeface="Arial"/>
              </a:rPr>
              <a:t>Art </a:t>
            </a:r>
            <a:r>
              <a:rPr sz="800" spc="-5" dirty="0">
                <a:latin typeface="Arial"/>
                <a:cs typeface="Arial"/>
              </a:rPr>
              <a:t>10 c.c. (Abuso dell’immagine altrui)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“Qualora l’immagine di </a:t>
            </a:r>
            <a:r>
              <a:rPr sz="800" spc="-10" dirty="0">
                <a:latin typeface="Arial"/>
                <a:cs typeface="Arial"/>
              </a:rPr>
              <a:t>una  </a:t>
            </a:r>
            <a:r>
              <a:rPr sz="800" spc="-5" dirty="0">
                <a:latin typeface="Arial"/>
                <a:cs typeface="Arial"/>
              </a:rPr>
              <a:t>persona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genitori, del coniuge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</a:t>
            </a:r>
            <a:r>
              <a:rPr sz="800" dirty="0">
                <a:latin typeface="Arial"/>
                <a:cs typeface="Arial"/>
              </a:rPr>
              <a:t>figli </a:t>
            </a:r>
            <a:r>
              <a:rPr sz="800" spc="-5" dirty="0">
                <a:latin typeface="Arial"/>
                <a:cs typeface="Arial"/>
              </a:rPr>
              <a:t>sia stata esposta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pubblicata fuori dei casi in </a:t>
            </a:r>
            <a:r>
              <a:rPr sz="800" dirty="0">
                <a:latin typeface="Arial"/>
                <a:cs typeface="Arial"/>
              </a:rPr>
              <a:t>cui </a:t>
            </a:r>
            <a:r>
              <a:rPr sz="800" spc="-10" dirty="0">
                <a:latin typeface="Arial"/>
                <a:cs typeface="Arial"/>
              </a:rPr>
              <a:t>l’esposizione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la pubblicazione </a:t>
            </a:r>
            <a:r>
              <a:rPr sz="800" dirty="0">
                <a:latin typeface="Arial"/>
                <a:cs typeface="Arial"/>
              </a:rPr>
              <a:t>è  </a:t>
            </a:r>
            <a:r>
              <a:rPr sz="800" spc="-5" dirty="0">
                <a:latin typeface="Arial"/>
                <a:cs typeface="Arial"/>
              </a:rPr>
              <a:t>dalla legge consentita, ovvero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pregiudizio al decoro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alla reputazione della persona stessa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detti congiunti, </a:t>
            </a:r>
            <a:r>
              <a:rPr sz="800" dirty="0">
                <a:latin typeface="Arial"/>
                <a:cs typeface="Arial"/>
              </a:rPr>
              <a:t>l‘autorità  </a:t>
            </a:r>
            <a:r>
              <a:rPr sz="800" spc="-5" dirty="0">
                <a:latin typeface="Arial"/>
                <a:cs typeface="Arial"/>
              </a:rPr>
              <a:t>giudiziaria, </a:t>
            </a:r>
            <a:r>
              <a:rPr sz="800" dirty="0">
                <a:latin typeface="Arial"/>
                <a:cs typeface="Arial"/>
              </a:rPr>
              <a:t>su </a:t>
            </a:r>
            <a:r>
              <a:rPr sz="800" spc="-5" dirty="0">
                <a:latin typeface="Arial"/>
                <a:cs typeface="Arial"/>
              </a:rPr>
              <a:t>richiesta dell’interessato, può disporre </a:t>
            </a:r>
            <a:r>
              <a:rPr sz="800" dirty="0">
                <a:latin typeface="Arial"/>
                <a:cs typeface="Arial"/>
              </a:rPr>
              <a:t>che </a:t>
            </a:r>
            <a:r>
              <a:rPr sz="800" spc="-5" dirty="0">
                <a:latin typeface="Arial"/>
                <a:cs typeface="Arial"/>
              </a:rPr>
              <a:t>cessi l‘abuso, salvo il risarcimento dei danni”. Art.23 D.Lgs. 196/03 </a:t>
            </a:r>
            <a:r>
              <a:rPr sz="800" dirty="0">
                <a:latin typeface="Arial"/>
                <a:cs typeface="Arial"/>
              </a:rPr>
              <a:t>-  </a:t>
            </a:r>
            <a:r>
              <a:rPr sz="800" spc="-5" dirty="0">
                <a:latin typeface="Arial"/>
                <a:cs typeface="Arial"/>
              </a:rPr>
              <a:t>(Consenso)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“Il trattamento dei dati personali da parte di privati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di enti pubblici economici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ammesso solo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il consenso  espresso dell‘interessato. </a:t>
            </a:r>
            <a:r>
              <a:rPr sz="800" dirty="0">
                <a:latin typeface="Arial"/>
                <a:cs typeface="Arial"/>
              </a:rPr>
              <a:t>Il </a:t>
            </a:r>
            <a:r>
              <a:rPr sz="800" spc="-5" dirty="0">
                <a:latin typeface="Arial"/>
                <a:cs typeface="Arial"/>
              </a:rPr>
              <a:t>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validamente prestato </a:t>
            </a:r>
            <a:r>
              <a:rPr sz="800" dirty="0">
                <a:latin typeface="Arial"/>
                <a:cs typeface="Arial"/>
              </a:rPr>
              <a:t>solo </a:t>
            </a:r>
            <a:r>
              <a:rPr sz="800" spc="-5" dirty="0">
                <a:latin typeface="Arial"/>
                <a:cs typeface="Arial"/>
              </a:rPr>
              <a:t>se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espresso liberamente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specificatamente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riferimento  ad un trattamento chiaramente individuato </a:t>
            </a:r>
            <a:r>
              <a:rPr sz="800" dirty="0">
                <a:latin typeface="Arial"/>
                <a:cs typeface="Arial"/>
              </a:rPr>
              <a:t>e se è </a:t>
            </a:r>
            <a:r>
              <a:rPr sz="800" spc="-5" dirty="0">
                <a:latin typeface="Arial"/>
                <a:cs typeface="Arial"/>
              </a:rPr>
              <a:t>documentato per iscritto. Il 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manifestato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forma scritta quando </a:t>
            </a:r>
            <a:r>
              <a:rPr sz="800" dirty="0">
                <a:latin typeface="Arial"/>
                <a:cs typeface="Arial"/>
              </a:rPr>
              <a:t>il  </a:t>
            </a:r>
            <a:r>
              <a:rPr sz="800" spc="-5" dirty="0">
                <a:latin typeface="Arial"/>
                <a:cs typeface="Arial"/>
              </a:rPr>
              <a:t>trattamento riguarda dati sensibili. </a:t>
            </a:r>
            <a:r>
              <a:rPr sz="800" dirty="0">
                <a:latin typeface="Arial"/>
                <a:cs typeface="Arial"/>
              </a:rPr>
              <a:t>I </a:t>
            </a:r>
            <a:r>
              <a:rPr sz="800" spc="-5" dirty="0">
                <a:latin typeface="Arial"/>
                <a:cs typeface="Arial"/>
              </a:rPr>
              <a:t>dati personali del minore saranno comunque salvaguardati secondo le indicazioni di Legge”.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it-IT" sz="1100" dirty="0" smtClean="0">
                <a:latin typeface="Arial"/>
                <a:cs typeface="Arial"/>
              </a:rPr>
              <a:t> </a:t>
            </a:r>
          </a:p>
          <a:p>
            <a:pPr marL="469265">
              <a:lnSpc>
                <a:spcPct val="100000"/>
              </a:lnSpc>
              <a:tabLst>
                <a:tab pos="2710180" algn="l"/>
              </a:tabLst>
            </a:pPr>
            <a:r>
              <a:rPr sz="1400" b="1" spc="-465" dirty="0" smtClean="0">
                <a:latin typeface="Arial"/>
                <a:cs typeface="Arial"/>
              </a:rPr>
              <a:t></a:t>
            </a:r>
            <a:r>
              <a:rPr sz="1400" b="1" spc="130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il</a:t>
            </a:r>
            <a:r>
              <a:rPr sz="1000" spc="-5" dirty="0">
                <a:latin typeface="Arial"/>
                <a:cs typeface="Arial"/>
              </a:rPr>
              <a:t> consenso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9232900"/>
            <a:ext cx="55841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11020" algn="l"/>
                <a:tab pos="4104640" algn="l"/>
              </a:tabLst>
            </a:pPr>
            <a:r>
              <a:rPr sz="1000" b="1" spc="-5" dirty="0">
                <a:latin typeface="Arial"/>
                <a:cs typeface="Arial"/>
              </a:rPr>
              <a:t>Venezia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………………………	Firma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genitori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…………………………	</a:t>
            </a:r>
            <a:r>
              <a:rPr sz="1000" b="1" spc="-5" dirty="0">
                <a:latin typeface="Arial"/>
                <a:cs typeface="Arial"/>
              </a:rPr>
              <a:t>……………………………..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8180" y="9765029"/>
            <a:ext cx="6464300" cy="268021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063625" marR="597535" indent="-460375">
              <a:lnSpc>
                <a:spcPct val="100000"/>
              </a:lnSpc>
              <a:spcBef>
                <a:spcPts val="409"/>
              </a:spcBef>
            </a:pPr>
            <a:r>
              <a:rPr sz="700" b="1" spc="-5" dirty="0">
                <a:solidFill>
                  <a:srgbClr val="CC0000"/>
                </a:solidFill>
                <a:latin typeface="Tahoma"/>
                <a:cs typeface="Tahoma"/>
              </a:rPr>
              <a:t>L’ISCRIZIONE SI RITIENE CONFERMATA SOLO A RICEVIMENTO </a:t>
            </a:r>
            <a:r>
              <a:rPr sz="700" b="1" spc="-10" dirty="0">
                <a:solidFill>
                  <a:srgbClr val="CC0000"/>
                </a:solidFill>
                <a:latin typeface="Tahoma"/>
                <a:cs typeface="Tahoma"/>
              </a:rPr>
              <a:t>DA </a:t>
            </a:r>
            <a:r>
              <a:rPr sz="700" b="1" spc="-5" dirty="0">
                <a:solidFill>
                  <a:srgbClr val="CC0000"/>
                </a:solidFill>
                <a:latin typeface="Tahoma"/>
                <a:cs typeface="Tahoma"/>
              </a:rPr>
              <a:t>PARTE </a:t>
            </a:r>
            <a:r>
              <a:rPr sz="700" b="1" spc="-10" dirty="0">
                <a:solidFill>
                  <a:srgbClr val="CC0000"/>
                </a:solidFill>
                <a:latin typeface="Tahoma"/>
                <a:cs typeface="Tahoma"/>
              </a:rPr>
              <a:t>DELLA </a:t>
            </a:r>
            <a:r>
              <a:rPr sz="700" b="1" dirty="0">
                <a:solidFill>
                  <a:srgbClr val="CC0000"/>
                </a:solidFill>
                <a:latin typeface="Tahoma"/>
                <a:cs typeface="Tahoma"/>
              </a:rPr>
              <a:t>SEGRETERIA </a:t>
            </a:r>
            <a:r>
              <a:rPr sz="700" b="1" spc="-5" dirty="0">
                <a:solidFill>
                  <a:srgbClr val="CC0000"/>
                </a:solidFill>
                <a:latin typeface="Tahoma"/>
                <a:cs typeface="Tahoma"/>
              </a:rPr>
              <a:t>(info@barchettablu.it)  DEL PRESENTE </a:t>
            </a:r>
            <a:r>
              <a:rPr sz="700" b="1" spc="-5" dirty="0" smtClean="0">
                <a:solidFill>
                  <a:srgbClr val="CC0000"/>
                </a:solidFill>
                <a:latin typeface="Tahoma"/>
                <a:cs typeface="Tahoma"/>
              </a:rPr>
              <a:t>MODULO</a:t>
            </a:r>
            <a:r>
              <a:rPr lang="it-IT" sz="700" b="1" spc="-5" dirty="0" smtClean="0">
                <a:solidFill>
                  <a:srgbClr val="CC0000"/>
                </a:solidFill>
                <a:latin typeface="Tahoma"/>
                <a:cs typeface="Tahoma"/>
              </a:rPr>
              <a:t> E </a:t>
            </a:r>
            <a:r>
              <a:rPr sz="700" b="1" spc="-5" dirty="0" smtClean="0">
                <a:solidFill>
                  <a:srgbClr val="CC0000"/>
                </a:solidFill>
                <a:latin typeface="Tahoma"/>
                <a:cs typeface="Tahoma"/>
              </a:rPr>
              <a:t>DI </a:t>
            </a:r>
            <a:r>
              <a:rPr sz="700" b="1" spc="-5" dirty="0">
                <a:solidFill>
                  <a:srgbClr val="CC0000"/>
                </a:solidFill>
                <a:latin typeface="Tahoma"/>
                <a:cs typeface="Tahoma"/>
              </a:rPr>
              <a:t>COPIA DELLA CONTABILE</a:t>
            </a:r>
            <a:r>
              <a:rPr sz="700" b="1" spc="4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sz="700" b="1" spc="-5" dirty="0">
                <a:solidFill>
                  <a:srgbClr val="CC0000"/>
                </a:solidFill>
                <a:latin typeface="Tahoma"/>
                <a:cs typeface="Tahoma"/>
              </a:rPr>
              <a:t>BANCARIA</a:t>
            </a:r>
            <a:endParaRPr sz="7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7590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878</Words>
  <Application>Microsoft Office PowerPoint</Application>
  <PresentationFormat>Personalizzato</PresentationFormat>
  <Paragraphs>57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sottoscritti</dc:title>
  <dc:creator>BarchettaBlu</dc:creator>
  <cp:lastModifiedBy>PC 2</cp:lastModifiedBy>
  <cp:revision>20</cp:revision>
  <cp:lastPrinted>2021-05-12T07:25:18Z</cp:lastPrinted>
  <dcterms:created xsi:type="dcterms:W3CDTF">2021-05-11T11:05:53Z</dcterms:created>
  <dcterms:modified xsi:type="dcterms:W3CDTF">2021-06-30T08:51:00Z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2020-06-17T00:00:00Z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2021-05-11T00:00:00Z</vt:filetime>
  </property>
</Properties>
</file>