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</p:sldIdLst>
  <p:sldSz cx="7556500" cy="10693400"/>
  <p:notesSz cx="6889750" cy="100218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1002" y="-11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806301" y="560928"/>
            <a:ext cx="728621" cy="6239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38530" y="432434"/>
            <a:ext cx="382269" cy="571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326504" y="294004"/>
            <a:ext cx="587375" cy="5048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66109" y="10196406"/>
            <a:ext cx="22860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rchettablu.it/" TargetMode="External"/><Relationship Id="rId2" Type="http://schemas.openxmlformats.org/officeDocument/2006/relationships/hyperlink" Target="http://www.barchettablu.it/images/anno_2020-2021/COVID/Piano_Patto_Covid_GENITORI.pdf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 rot="2184634">
            <a:off x="5464460" y="2991033"/>
            <a:ext cx="1921532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promozione</a:t>
            </a:r>
            <a:r>
              <a:rPr lang="it-IT" dirty="0" smtClean="0"/>
              <a:t> 120 €</a:t>
            </a:r>
            <a:endParaRPr lang="it-IT" dirty="0"/>
          </a:p>
        </p:txBody>
      </p:sp>
      <p:grpSp>
        <p:nvGrpSpPr>
          <p:cNvPr id="2" name="object 2"/>
          <p:cNvGrpSpPr/>
          <p:nvPr/>
        </p:nvGrpSpPr>
        <p:grpSpPr>
          <a:xfrm>
            <a:off x="5905023" y="88581"/>
            <a:ext cx="1108075" cy="778254"/>
            <a:chOff x="5806301" y="294004"/>
            <a:chExt cx="1108075" cy="890905"/>
          </a:xfrm>
        </p:grpSpPr>
        <p:sp>
          <p:nvSpPr>
            <p:cNvPr id="3" name="object 3"/>
            <p:cNvSpPr/>
            <p:nvPr/>
          </p:nvSpPr>
          <p:spPr>
            <a:xfrm>
              <a:off x="5806301" y="560928"/>
              <a:ext cx="728621" cy="6239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326504" y="294004"/>
              <a:ext cx="587375" cy="5048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22290" y="826984"/>
            <a:ext cx="6005239" cy="21024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Arial"/>
                <a:cs typeface="Arial"/>
              </a:rPr>
              <a:t>Settimane estive con BarchettaBlu GIUGNO - </a:t>
            </a:r>
            <a:r>
              <a:rPr sz="1000" b="1" dirty="0">
                <a:latin typeface="Arial"/>
                <a:cs typeface="Arial"/>
              </a:rPr>
              <a:t>LUGLIO </a:t>
            </a:r>
            <a:r>
              <a:rPr sz="1000" b="1" spc="-5" dirty="0">
                <a:latin typeface="Arial"/>
                <a:cs typeface="Arial"/>
              </a:rPr>
              <a:t>- SETTEMBRE</a:t>
            </a:r>
            <a:r>
              <a:rPr sz="1000" b="1" spc="65" dirty="0">
                <a:latin typeface="Arial"/>
                <a:cs typeface="Arial"/>
              </a:rPr>
              <a:t> </a:t>
            </a:r>
            <a:r>
              <a:rPr sz="1000" b="1" spc="-5" dirty="0" smtClean="0">
                <a:latin typeface="Arial"/>
                <a:cs typeface="Arial"/>
              </a:rPr>
              <a:t>202</a:t>
            </a:r>
            <a:r>
              <a:rPr lang="it-IT" sz="1000" b="1" spc="-5" dirty="0" smtClean="0">
                <a:latin typeface="Arial"/>
                <a:cs typeface="Arial"/>
              </a:rPr>
              <a:t>1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</a:pPr>
            <a:r>
              <a:rPr sz="1000" spc="-5" dirty="0">
                <a:latin typeface="Arial"/>
                <a:cs typeface="Arial"/>
              </a:rPr>
              <a:t>Io </a:t>
            </a:r>
            <a:r>
              <a:rPr sz="1000" spc="-5" dirty="0" err="1">
                <a:latin typeface="Arial"/>
                <a:cs typeface="Arial"/>
              </a:rPr>
              <a:t>sottoscritto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" dirty="0" smtClean="0">
                <a:latin typeface="Arial"/>
                <a:cs typeface="Arial"/>
              </a:rPr>
              <a:t>……………………………….……………………………………………………………………</a:t>
            </a:r>
            <a:r>
              <a:rPr lang="it-IT" sz="1000" spc="-5" dirty="0" smtClean="0">
                <a:latin typeface="Arial"/>
                <a:cs typeface="Arial"/>
              </a:rPr>
              <a:t>……...</a:t>
            </a:r>
            <a:r>
              <a:rPr sz="1000" spc="-5" dirty="0" smtClean="0">
                <a:latin typeface="Arial"/>
                <a:cs typeface="Arial"/>
              </a:rPr>
              <a:t>  </a:t>
            </a:r>
            <a:r>
              <a:rPr sz="1000" spc="-5" dirty="0">
                <a:latin typeface="Arial"/>
                <a:cs typeface="Arial"/>
              </a:rPr>
              <a:t>genitore di………………………………………… nato/a </a:t>
            </a:r>
            <a:r>
              <a:rPr sz="1000" spc="-10" dirty="0" err="1">
                <a:latin typeface="Arial"/>
                <a:cs typeface="Arial"/>
              </a:rPr>
              <a:t>il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 smtClean="0">
                <a:latin typeface="Arial"/>
                <a:cs typeface="Arial"/>
              </a:rPr>
              <a:t>……………</a:t>
            </a:r>
            <a:r>
              <a:rPr lang="it-IT" sz="1000" spc="-5" dirty="0" smtClean="0">
                <a:latin typeface="Arial"/>
                <a:cs typeface="Arial"/>
              </a:rPr>
              <a:t>… a……</a:t>
            </a:r>
            <a:r>
              <a:rPr sz="1000" spc="-5" dirty="0" smtClean="0">
                <a:latin typeface="Arial"/>
                <a:cs typeface="Arial"/>
              </a:rPr>
              <a:t>……………………………</a:t>
            </a:r>
            <a:r>
              <a:rPr lang="it-IT" sz="1000" spc="-5" dirty="0" smtClean="0">
                <a:latin typeface="Arial"/>
                <a:cs typeface="Arial"/>
              </a:rPr>
              <a:t>……...</a:t>
            </a:r>
          </a:p>
          <a:p>
            <a:pPr marL="12700" marR="5080">
              <a:lnSpc>
                <a:spcPts val="1150"/>
              </a:lnSpc>
            </a:pPr>
            <a:r>
              <a:rPr lang="it-IT" sz="1000" spc="-5" dirty="0" smtClean="0">
                <a:latin typeface="Arial"/>
                <a:cs typeface="Arial"/>
              </a:rPr>
              <a:t>CF bambino……………………………………..r</a:t>
            </a:r>
            <a:r>
              <a:rPr sz="1000" spc="-5" dirty="0" err="1" smtClean="0">
                <a:latin typeface="Arial"/>
                <a:cs typeface="Arial"/>
              </a:rPr>
              <a:t>esidente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e/o domiciliato a </a:t>
            </a:r>
            <a:r>
              <a:rPr sz="1000" spc="-5" dirty="0" smtClean="0">
                <a:latin typeface="Arial"/>
                <a:cs typeface="Arial"/>
              </a:rPr>
              <a:t>…………………………………</a:t>
            </a:r>
            <a:r>
              <a:rPr lang="it-IT" sz="1000" spc="-5" dirty="0" smtClean="0">
                <a:latin typeface="Arial"/>
                <a:cs typeface="Arial"/>
              </a:rPr>
              <a:t>……..</a:t>
            </a:r>
          </a:p>
          <a:p>
            <a:pPr marL="12700" marR="5080">
              <a:lnSpc>
                <a:spcPts val="1150"/>
              </a:lnSpc>
            </a:pP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tel. …………………………………….. cell. </a:t>
            </a:r>
            <a:r>
              <a:rPr sz="1000" dirty="0" smtClean="0">
                <a:latin typeface="Arial"/>
                <a:cs typeface="Arial"/>
              </a:rPr>
              <a:t>……………………………………………………………………</a:t>
            </a:r>
            <a:r>
              <a:rPr lang="it-IT" sz="1000" dirty="0" smtClean="0">
                <a:latin typeface="Arial"/>
                <a:cs typeface="Arial"/>
              </a:rPr>
              <a:t>…….</a:t>
            </a:r>
          </a:p>
          <a:p>
            <a:pPr marL="12700" marR="5080">
              <a:lnSpc>
                <a:spcPts val="1150"/>
              </a:lnSpc>
            </a:pPr>
            <a:r>
              <a:rPr sz="1000" dirty="0" smtClean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e-mail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…………………………………..…………………………………………</a:t>
            </a:r>
            <a:endParaRPr sz="1000" dirty="0">
              <a:latin typeface="Arial"/>
              <a:cs typeface="Arial"/>
            </a:endParaRPr>
          </a:p>
          <a:p>
            <a:pPr marL="12700" algn="just">
              <a:lnSpc>
                <a:spcPts val="1095"/>
              </a:lnSpc>
            </a:pPr>
            <a:r>
              <a:rPr sz="1000" spc="-5" dirty="0">
                <a:latin typeface="Arial"/>
                <a:cs typeface="Arial"/>
              </a:rPr>
              <a:t>personale convenzionato Ca’ </a:t>
            </a:r>
            <a:r>
              <a:rPr sz="1000" spc="-5" dirty="0" err="1">
                <a:latin typeface="Arial"/>
                <a:cs typeface="Arial"/>
              </a:rPr>
              <a:t>Foscari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lang="it-IT" sz="1000" spc="-5" dirty="0" smtClean="0">
                <a:latin typeface="Arial"/>
                <a:cs typeface="Arial"/>
              </a:rPr>
              <a:t>           </a:t>
            </a:r>
            <a:r>
              <a:rPr sz="1000" spc="-10" dirty="0" smtClean="0">
                <a:latin typeface="Arial"/>
                <a:cs typeface="Arial"/>
              </a:rPr>
              <a:t>SI</a:t>
            </a:r>
            <a:r>
              <a:rPr sz="1000" spc="35" dirty="0" smtClean="0">
                <a:latin typeface="Arial"/>
                <a:cs typeface="Arial"/>
              </a:rPr>
              <a:t> </a:t>
            </a:r>
            <a:r>
              <a:rPr lang="it-IT" sz="1000" spc="35" dirty="0" smtClean="0">
                <a:latin typeface="Arial"/>
                <a:cs typeface="Arial"/>
              </a:rPr>
              <a:t>      </a:t>
            </a:r>
            <a:r>
              <a:rPr sz="1000" spc="-10" dirty="0" smtClean="0">
                <a:latin typeface="Arial"/>
                <a:cs typeface="Arial"/>
              </a:rPr>
              <a:t>NO</a:t>
            </a:r>
            <a:endParaRPr sz="1000" dirty="0">
              <a:latin typeface="Arial"/>
              <a:cs typeface="Arial"/>
            </a:endParaRPr>
          </a:p>
          <a:p>
            <a:pPr marL="12700" marR="33655" algn="just">
              <a:lnSpc>
                <a:spcPts val="1150"/>
              </a:lnSpc>
              <a:spcBef>
                <a:spcPts val="50"/>
              </a:spcBef>
            </a:pPr>
            <a:r>
              <a:rPr sz="1000" spc="-5" dirty="0">
                <a:latin typeface="Arial"/>
                <a:cs typeface="Arial"/>
              </a:rPr>
              <a:t>eventuali intolleranze o allergie </a:t>
            </a:r>
            <a:r>
              <a:rPr sz="1000" dirty="0">
                <a:latin typeface="Arial"/>
                <a:cs typeface="Arial"/>
              </a:rPr>
              <a:t>…………………………………………………………………………………  </a:t>
            </a:r>
            <a:r>
              <a:rPr sz="1000" spc="-5" dirty="0">
                <a:latin typeface="Arial"/>
                <a:cs typeface="Arial"/>
              </a:rPr>
              <a:t>eventuali esigenze e/o difficoltà (es. sostegno </a:t>
            </a:r>
            <a:r>
              <a:rPr sz="1000" dirty="0">
                <a:latin typeface="Arial"/>
                <a:cs typeface="Arial"/>
              </a:rPr>
              <a:t>scolastico) </a:t>
            </a:r>
            <a:r>
              <a:rPr sz="1000" spc="-5" dirty="0">
                <a:latin typeface="Arial"/>
                <a:cs typeface="Arial"/>
              </a:rPr>
              <a:t>………………………………………………......  inviare eventuale documentazione prima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 err="1" smtClean="0">
                <a:latin typeface="Arial"/>
                <a:cs typeface="Arial"/>
              </a:rPr>
              <a:t>dell’iscrizione</a:t>
            </a:r>
            <a:endParaRPr lang="it-IT" sz="1000" spc="-5" dirty="0" smtClean="0">
              <a:latin typeface="Arial"/>
              <a:cs typeface="Arial"/>
            </a:endParaRPr>
          </a:p>
          <a:p>
            <a:pPr marL="12700" marR="33655" algn="just">
              <a:lnSpc>
                <a:spcPts val="1150"/>
              </a:lnSpc>
              <a:spcBef>
                <a:spcPts val="50"/>
              </a:spcBef>
            </a:pPr>
            <a:endParaRPr lang="it-IT" sz="1000" spc="-5" dirty="0">
              <a:latin typeface="Arial"/>
              <a:cs typeface="Arial"/>
            </a:endParaRPr>
          </a:p>
          <a:p>
            <a:pPr marL="469265" marR="92075" indent="-228600">
              <a:lnSpc>
                <a:spcPct val="50000"/>
              </a:lnSpc>
              <a:tabLst>
                <a:tab pos="461645" algn="l"/>
              </a:tabLst>
            </a:pPr>
            <a:endParaRPr lang="it-IT" sz="1000" spc="-5" dirty="0" smtClean="0">
              <a:latin typeface="Arial"/>
              <a:cs typeface="Arial"/>
            </a:endParaRPr>
          </a:p>
          <a:p>
            <a:pPr marL="469265" marR="92075" indent="-228600">
              <a:lnSpc>
                <a:spcPts val="1140"/>
              </a:lnSpc>
              <a:spcBef>
                <a:spcPts val="50"/>
              </a:spcBef>
              <a:tabLst>
                <a:tab pos="461645" algn="l"/>
              </a:tabLst>
            </a:pPr>
            <a:r>
              <a:rPr sz="1000" spc="-5" dirty="0" smtClean="0">
                <a:latin typeface="Arial"/>
                <a:cs typeface="Arial"/>
              </a:rPr>
              <a:t>-</a:t>
            </a:r>
            <a:r>
              <a:rPr sz="1000" spc="-5" dirty="0">
                <a:latin typeface="Arial"/>
                <a:cs typeface="Arial"/>
              </a:rPr>
              <a:t>	chiedo </a:t>
            </a:r>
            <a:r>
              <a:rPr sz="1000" dirty="0">
                <a:latin typeface="Arial"/>
                <a:cs typeface="Arial"/>
              </a:rPr>
              <a:t>di </a:t>
            </a:r>
            <a:r>
              <a:rPr sz="1000" spc="-5" dirty="0">
                <a:latin typeface="Arial"/>
                <a:cs typeface="Arial"/>
              </a:rPr>
              <a:t>partecipare alle attività </a:t>
            </a:r>
            <a:r>
              <a:rPr sz="1000" spc="-5" dirty="0" err="1">
                <a:latin typeface="Arial"/>
                <a:cs typeface="Arial"/>
              </a:rPr>
              <a:t>estive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" dirty="0" smtClean="0">
                <a:latin typeface="Arial"/>
                <a:cs typeface="Arial"/>
              </a:rPr>
              <a:t>202</a:t>
            </a:r>
            <a:r>
              <a:rPr lang="it-IT" sz="1000" spc="-5" dirty="0" smtClean="0">
                <a:latin typeface="Arial"/>
                <a:cs typeface="Arial"/>
              </a:rPr>
              <a:t>1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organizzate da </a:t>
            </a:r>
            <a:r>
              <a:rPr sz="1000" spc="-5" dirty="0" err="1" smtClean="0">
                <a:latin typeface="Arial"/>
                <a:cs typeface="Arial"/>
              </a:rPr>
              <a:t>BarchettaBlu</a:t>
            </a:r>
            <a:r>
              <a:rPr lang="it-IT" sz="1000" spc="-5" dirty="0" smtClean="0">
                <a:latin typeface="Arial"/>
                <a:cs typeface="Arial"/>
              </a:rPr>
              <a:t>: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959970"/>
              </p:ext>
            </p:extLst>
          </p:nvPr>
        </p:nvGraphicFramePr>
        <p:xfrm>
          <a:off x="501650" y="3367983"/>
          <a:ext cx="6705600" cy="1435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0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4600">
                <a:tc>
                  <a:txBody>
                    <a:bodyPr/>
                    <a:lstStyle/>
                    <a:p>
                      <a:pPr marL="548005" indent="-229235">
                        <a:lnSpc>
                          <a:spcPct val="100000"/>
                        </a:lnSpc>
                        <a:spcBef>
                          <a:spcPts val="330"/>
                        </a:spcBef>
                        <a:buFont typeface="Wingdings"/>
                        <a:buChar char=""/>
                        <a:tabLst>
                          <a:tab pos="548640" algn="l"/>
                        </a:tabLst>
                      </a:pPr>
                      <a:r>
                        <a:rPr sz="10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iscrizione </a:t>
                      </a:r>
                      <a:r>
                        <a:rPr sz="1000" b="1" spc="-5" dirty="0" err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BarchettaBlu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lang="it-IT" sz="1000" b="1" spc="-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sz="1000" b="1" spc="-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-202</a:t>
                      </a:r>
                      <a:r>
                        <a:rPr lang="it-IT" sz="1000" b="1" spc="-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b="1" spc="-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000" b="1" spc="-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            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1000" b="1" spc="4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€</a:t>
                      </a:r>
                      <a:endParaRPr sz="1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644">
                <a:tc>
                  <a:txBody>
                    <a:bodyPr/>
                    <a:lstStyle/>
                    <a:p>
                      <a:pPr marL="548005" marR="0" indent="-229235" defTabSz="914400" eaLnBrk="1" fontAlgn="auto" latinLnBrk="0" hangingPunct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"/>
                        <a:tabLst>
                          <a:tab pos="548640" algn="l"/>
                        </a:tabLst>
                        <a:defRPr/>
                      </a:pP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- 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 err="1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luglio</a:t>
                      </a:r>
                      <a:r>
                        <a:rPr sz="1000" b="1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8.30-16.00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sz="1000" b="1" spc="1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000" b="1" spc="1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150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€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aiuto staff   50 €   eventuale</a:t>
                      </a:r>
                      <a:r>
                        <a:rPr lang="it-IT" sz="1000" b="1" spc="-5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strumento suonato:________________</a:t>
                      </a:r>
                      <a:endParaRPr lang="it-IT" sz="1000" dirty="0" smtClean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809">
                <a:tc>
                  <a:txBody>
                    <a:bodyPr/>
                    <a:lstStyle/>
                    <a:p>
                      <a:pPr marL="548005" indent="-229235">
                        <a:lnSpc>
                          <a:spcPct val="100000"/>
                        </a:lnSpc>
                        <a:spcBef>
                          <a:spcPts val="330"/>
                        </a:spcBef>
                        <a:buFont typeface="Wingdings"/>
                        <a:buChar char=""/>
                        <a:tabLst>
                          <a:tab pos="548640" algn="l"/>
                        </a:tabLst>
                      </a:pP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luglio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8.30-16.00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3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150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€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aiuto staff  50 €   suoni la chitarra? ___Puoi portare</a:t>
                      </a:r>
                      <a:r>
                        <a:rPr lang="it-IT" sz="1000" b="1" spc="-5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una chitarra?___</a:t>
                      </a:r>
                      <a:endParaRPr sz="1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75304"/>
                  </a:ext>
                </a:extLst>
              </a:tr>
              <a:tr h="291795">
                <a:tc>
                  <a:txBody>
                    <a:bodyPr/>
                    <a:lstStyle/>
                    <a:p>
                      <a:pPr marL="548005" indent="-229235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Wingdings"/>
                        <a:buChar char=""/>
                        <a:tabLst>
                          <a:tab pos="548640" algn="l"/>
                        </a:tabLst>
                      </a:pP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19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- 2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luglio 8.30-16.00</a:t>
                      </a:r>
                      <a:r>
                        <a:rPr sz="1000" b="1" spc="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000" b="1" spc="3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150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€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</a:t>
                      </a:r>
                      <a:r>
                        <a:rPr lang="it-IT" sz="1000" b="1" spc="-5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aiuto staff   50 € </a:t>
                      </a:r>
                      <a:endParaRPr sz="1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795">
                <a:tc>
                  <a:txBody>
                    <a:bodyPr/>
                    <a:lstStyle/>
                    <a:p>
                      <a:pPr marL="548005" indent="-229235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Wingdings"/>
                        <a:buChar char=""/>
                        <a:tabLst>
                          <a:tab pos="548640" algn="l"/>
                        </a:tabLst>
                      </a:pP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luglio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8.30-16.00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150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€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aiuto staff  50 € </a:t>
                      </a:r>
                      <a:endParaRPr sz="1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371039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917030" y="6397047"/>
            <a:ext cx="6042491" cy="1535677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182880">
              <a:lnSpc>
                <a:spcPts val="1150"/>
              </a:lnSpc>
              <a:spcBef>
                <a:spcPts val="175"/>
              </a:spcBef>
            </a:pPr>
            <a:r>
              <a:rPr sz="1000" spc="-5" dirty="0" smtClean="0">
                <a:latin typeface="Arial"/>
                <a:cs typeface="Arial"/>
              </a:rPr>
              <a:t>Prima di </a:t>
            </a:r>
            <a:r>
              <a:rPr sz="1000" spc="-5" dirty="0" err="1" smtClean="0">
                <a:latin typeface="Arial"/>
                <a:cs typeface="Arial"/>
              </a:rPr>
              <a:t>versare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dirty="0" smtClean="0">
                <a:latin typeface="Arial"/>
                <a:cs typeface="Arial"/>
              </a:rPr>
              <a:t>la </a:t>
            </a:r>
            <a:r>
              <a:rPr sz="1000" spc="-5" dirty="0" smtClean="0">
                <a:latin typeface="Arial"/>
                <a:cs typeface="Arial"/>
              </a:rPr>
              <a:t>quota è </a:t>
            </a:r>
            <a:r>
              <a:rPr sz="1000" spc="-5" dirty="0" err="1" smtClean="0">
                <a:latin typeface="Arial"/>
                <a:cs typeface="Arial"/>
              </a:rPr>
              <a:t>necessario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5" dirty="0" err="1" smtClean="0">
                <a:latin typeface="Arial"/>
                <a:cs typeface="Arial"/>
              </a:rPr>
              <a:t>avere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dirty="0" err="1" smtClean="0">
                <a:latin typeface="Arial"/>
                <a:cs typeface="Arial"/>
              </a:rPr>
              <a:t>conferma</a:t>
            </a:r>
            <a:r>
              <a:rPr sz="1000" dirty="0" smtClean="0">
                <a:latin typeface="Arial"/>
                <a:cs typeface="Arial"/>
              </a:rPr>
              <a:t> </a:t>
            </a:r>
            <a:r>
              <a:rPr sz="1000" spc="-5" dirty="0" err="1" smtClean="0">
                <a:latin typeface="Arial"/>
                <a:cs typeface="Arial"/>
              </a:rPr>
              <a:t>dalla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5" dirty="0" err="1" smtClean="0">
                <a:latin typeface="Arial"/>
                <a:cs typeface="Arial"/>
              </a:rPr>
              <a:t>segreteria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dirty="0" err="1" smtClean="0">
                <a:latin typeface="Arial"/>
                <a:cs typeface="Arial"/>
              </a:rPr>
              <a:t>della</a:t>
            </a:r>
            <a:r>
              <a:rPr sz="1000" dirty="0" smtClean="0">
                <a:latin typeface="Arial"/>
                <a:cs typeface="Arial"/>
              </a:rPr>
              <a:t> </a:t>
            </a:r>
            <a:r>
              <a:rPr sz="1000" spc="-5" dirty="0" err="1" smtClean="0">
                <a:latin typeface="Arial"/>
                <a:cs typeface="Arial"/>
              </a:rPr>
              <a:t>disponibilità</a:t>
            </a:r>
            <a:r>
              <a:rPr sz="1000" spc="-5" dirty="0" smtClean="0">
                <a:latin typeface="Arial"/>
                <a:cs typeface="Arial"/>
              </a:rPr>
              <a:t> del </a:t>
            </a:r>
            <a:r>
              <a:rPr sz="1000" dirty="0" err="1" smtClean="0">
                <a:latin typeface="Arial"/>
                <a:cs typeface="Arial"/>
              </a:rPr>
              <a:t>posto</a:t>
            </a:r>
            <a:r>
              <a:rPr sz="1000" dirty="0" smtClean="0">
                <a:latin typeface="Arial"/>
                <a:cs typeface="Arial"/>
              </a:rPr>
              <a:t>. </a:t>
            </a:r>
            <a:endParaRPr lang="it-IT" sz="1000" dirty="0" smtClean="0">
              <a:latin typeface="Arial"/>
              <a:cs typeface="Arial"/>
            </a:endParaRPr>
          </a:p>
          <a:p>
            <a:pPr marL="12700" marR="182880">
              <a:lnSpc>
                <a:spcPts val="1150"/>
              </a:lnSpc>
              <a:spcBef>
                <a:spcPts val="175"/>
              </a:spcBef>
            </a:pPr>
            <a:r>
              <a:rPr sz="1000" spc="-5" dirty="0" smtClean="0">
                <a:latin typeface="Arial"/>
                <a:cs typeface="Arial"/>
              </a:rPr>
              <a:t>La </a:t>
            </a:r>
            <a:r>
              <a:rPr sz="1000" spc="-5" dirty="0">
                <a:latin typeface="Arial"/>
                <a:cs typeface="Arial"/>
              </a:rPr>
              <a:t>quota va versata mediante </a:t>
            </a:r>
            <a:r>
              <a:rPr sz="1000" dirty="0">
                <a:latin typeface="Arial"/>
                <a:cs typeface="Arial"/>
              </a:rPr>
              <a:t>bonifico </a:t>
            </a:r>
            <a:r>
              <a:rPr sz="1000" spc="-5" dirty="0">
                <a:latin typeface="Arial"/>
                <a:cs typeface="Arial"/>
              </a:rPr>
              <a:t>bancario sul conto corrente </a:t>
            </a:r>
            <a:r>
              <a:rPr sz="1000" spc="-5" dirty="0" err="1">
                <a:latin typeface="Arial"/>
                <a:cs typeface="Arial"/>
              </a:rPr>
              <a:t>intestato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 smtClean="0">
                <a:latin typeface="Arial"/>
                <a:cs typeface="Arial"/>
              </a:rPr>
              <a:t>a</a:t>
            </a:r>
            <a:r>
              <a:rPr lang="it-IT" sz="1000" dirty="0">
                <a:latin typeface="Arial"/>
                <a:cs typeface="Arial"/>
              </a:rPr>
              <a:t> </a:t>
            </a:r>
            <a:r>
              <a:rPr sz="1000" spc="-5" dirty="0" err="1" smtClean="0">
                <a:latin typeface="Arial"/>
                <a:cs typeface="Arial"/>
              </a:rPr>
              <a:t>Associazione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5" dirty="0" err="1" smtClean="0">
                <a:latin typeface="Arial"/>
                <a:cs typeface="Arial"/>
              </a:rPr>
              <a:t>BarchettaBlu</a:t>
            </a:r>
            <a:r>
              <a:rPr lang="it-IT" sz="1000" dirty="0">
                <a:latin typeface="Arial"/>
                <a:cs typeface="Arial"/>
              </a:rPr>
              <a:t> </a:t>
            </a:r>
            <a:r>
              <a:rPr lang="it-IT" sz="1000" dirty="0" smtClean="0">
                <a:latin typeface="Arial"/>
                <a:cs typeface="Arial"/>
              </a:rPr>
              <a:t>    IBAN </a:t>
            </a:r>
            <a:r>
              <a:rPr sz="1000" spc="-5" dirty="0" smtClean="0">
                <a:latin typeface="Arial"/>
                <a:cs typeface="Arial"/>
              </a:rPr>
              <a:t>IT </a:t>
            </a:r>
            <a:r>
              <a:rPr lang="it-IT" sz="1000" spc="-5" dirty="0" smtClean="0">
                <a:latin typeface="Arial"/>
                <a:cs typeface="Arial"/>
              </a:rPr>
              <a:t>20 X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lang="it-IT" sz="1000" spc="-5" dirty="0" smtClean="0">
                <a:latin typeface="Arial"/>
                <a:cs typeface="Arial"/>
              </a:rPr>
              <a:t>05034 02196 </a:t>
            </a:r>
            <a:r>
              <a:rPr lang="it-IT" sz="1000" spc="-5" dirty="0" smtClean="0">
                <a:latin typeface="Arial"/>
                <a:cs typeface="Arial"/>
              </a:rPr>
              <a:t>000000009382 </a:t>
            </a:r>
            <a:r>
              <a:rPr lang="en-US" sz="1000" dirty="0">
                <a:latin typeface="Arial"/>
                <a:cs typeface="Arial"/>
              </a:rPr>
              <a:t>SWIFT BAPPIT21732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ts val="1175"/>
              </a:lnSpc>
            </a:pPr>
            <a:r>
              <a:rPr sz="1000" spc="-5" dirty="0">
                <a:latin typeface="Arial"/>
                <a:cs typeface="Arial"/>
              </a:rPr>
              <a:t>causale del versamento: </a:t>
            </a:r>
            <a:r>
              <a:rPr sz="1000" dirty="0">
                <a:latin typeface="Arial"/>
                <a:cs typeface="Arial"/>
              </a:rPr>
              <a:t>nome </a:t>
            </a:r>
            <a:r>
              <a:rPr sz="1000" spc="-5" dirty="0">
                <a:latin typeface="Arial"/>
                <a:cs typeface="Arial"/>
              </a:rPr>
              <a:t>e cognome del bambino, </a:t>
            </a:r>
            <a:r>
              <a:rPr sz="1000" spc="-5" dirty="0" err="1">
                <a:latin typeface="Arial"/>
                <a:cs typeface="Arial"/>
              </a:rPr>
              <a:t>iscrizione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 smtClean="0">
                <a:latin typeface="Arial"/>
                <a:cs typeface="Arial"/>
              </a:rPr>
              <a:t>dal/al</a:t>
            </a:r>
            <a:endParaRPr lang="it-IT" sz="1000" spc="-5" dirty="0" smtClean="0">
              <a:latin typeface="Arial"/>
              <a:cs typeface="Arial"/>
            </a:endParaRPr>
          </a:p>
          <a:p>
            <a:pPr marL="12700">
              <a:lnSpc>
                <a:spcPts val="1175"/>
              </a:lnSpc>
            </a:pPr>
            <a:r>
              <a:rPr lang="it-IT" sz="1000" spc="-5" dirty="0" smtClean="0">
                <a:latin typeface="Arial"/>
                <a:cs typeface="Arial"/>
              </a:rPr>
              <a:t>La quota non potrà essere rimborsata in nessun caso</a:t>
            </a:r>
            <a:endParaRPr sz="1100" dirty="0" smtClean="0">
              <a:latin typeface="Arial"/>
              <a:cs typeface="Arial"/>
            </a:endParaRPr>
          </a:p>
          <a:p>
            <a:pPr marL="461645" indent="-220979">
              <a:lnSpc>
                <a:spcPts val="1175"/>
              </a:lnSpc>
              <a:spcBef>
                <a:spcPts val="980"/>
              </a:spcBef>
              <a:buChar char="-"/>
              <a:tabLst>
                <a:tab pos="461645" algn="l"/>
                <a:tab pos="462280" algn="l"/>
              </a:tabLst>
            </a:pPr>
            <a:r>
              <a:rPr sz="1000" spc="-5" dirty="0" err="1" smtClean="0">
                <a:latin typeface="Arial"/>
                <a:cs typeface="Arial"/>
              </a:rPr>
              <a:t>autorizzo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mia/o </a:t>
            </a:r>
            <a:r>
              <a:rPr sz="1000" spc="-5" dirty="0">
                <a:latin typeface="Arial"/>
                <a:cs typeface="Arial"/>
              </a:rPr>
              <a:t>figlia/o a </a:t>
            </a:r>
            <a:r>
              <a:rPr sz="1000" spc="-5" dirty="0" err="1">
                <a:latin typeface="Arial"/>
                <a:cs typeface="Arial"/>
              </a:rPr>
              <a:t>partecipare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" dirty="0" smtClean="0">
                <a:latin typeface="Arial"/>
                <a:cs typeface="Arial"/>
              </a:rPr>
              <a:t>a</a:t>
            </a:r>
            <a:r>
              <a:rPr lang="it-IT" sz="1000" spc="-5" dirty="0" smtClean="0">
                <a:latin typeface="Arial"/>
                <a:cs typeface="Arial"/>
              </a:rPr>
              <a:t> eventuali </a:t>
            </a:r>
            <a:r>
              <a:rPr sz="1000" spc="-5" dirty="0" err="1" smtClean="0">
                <a:latin typeface="Arial"/>
                <a:cs typeface="Arial"/>
              </a:rPr>
              <a:t>uscite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previste </a:t>
            </a:r>
            <a:r>
              <a:rPr sz="1000" spc="-5" dirty="0">
                <a:latin typeface="Arial"/>
                <a:cs typeface="Arial"/>
              </a:rPr>
              <a:t>durante le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attività</a:t>
            </a:r>
            <a:r>
              <a:rPr sz="1000" spc="-5" dirty="0" smtClean="0">
                <a:latin typeface="Arial"/>
                <a:cs typeface="Arial"/>
              </a:rPr>
              <a:t>;</a:t>
            </a:r>
            <a:endParaRPr lang="it-IT" sz="1000" spc="-5" dirty="0">
              <a:latin typeface="Arial"/>
              <a:cs typeface="Arial"/>
            </a:endParaRPr>
          </a:p>
          <a:p>
            <a:pPr marL="461645" indent="-220979">
              <a:lnSpc>
                <a:spcPts val="1175"/>
              </a:lnSpc>
              <a:spcBef>
                <a:spcPts val="980"/>
              </a:spcBef>
              <a:buChar char="-"/>
              <a:tabLst>
                <a:tab pos="461645" algn="l"/>
                <a:tab pos="462280" algn="l"/>
              </a:tabLst>
            </a:pPr>
            <a:endParaRPr sz="900" dirty="0">
              <a:latin typeface="Arial"/>
              <a:cs typeface="Arial"/>
            </a:endParaRPr>
          </a:p>
          <a:p>
            <a:pPr marL="461645" indent="-220979">
              <a:lnSpc>
                <a:spcPct val="100000"/>
              </a:lnSpc>
              <a:buChar char="-"/>
              <a:tabLst>
                <a:tab pos="461645" algn="l"/>
                <a:tab pos="462280" algn="l"/>
              </a:tabLst>
            </a:pPr>
            <a:r>
              <a:rPr sz="1000" spc="-5" dirty="0" err="1" smtClean="0">
                <a:latin typeface="Arial"/>
                <a:cs typeface="Arial"/>
              </a:rPr>
              <a:t>autorizzo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le seguenti persone </a:t>
            </a:r>
            <a:r>
              <a:rPr sz="1000" dirty="0">
                <a:latin typeface="Arial"/>
                <a:cs typeface="Arial"/>
              </a:rPr>
              <a:t>al </a:t>
            </a:r>
            <a:r>
              <a:rPr sz="1000" spc="-5" dirty="0">
                <a:latin typeface="Arial"/>
                <a:cs typeface="Arial"/>
              </a:rPr>
              <a:t>ritiro del bambino al </a:t>
            </a:r>
            <a:r>
              <a:rPr sz="1000" dirty="0">
                <a:latin typeface="Arial"/>
                <a:cs typeface="Arial"/>
              </a:rPr>
              <a:t>termine </a:t>
            </a:r>
            <a:r>
              <a:rPr sz="1000" spc="-5" dirty="0" err="1">
                <a:latin typeface="Arial"/>
                <a:cs typeface="Arial"/>
              </a:rPr>
              <a:t>delle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 err="1" smtClean="0">
                <a:latin typeface="Arial"/>
                <a:cs typeface="Arial"/>
              </a:rPr>
              <a:t>attività</a:t>
            </a:r>
            <a:r>
              <a:rPr sz="1000" spc="-5" dirty="0" smtClean="0">
                <a:latin typeface="Arial"/>
                <a:cs typeface="Arial"/>
              </a:rPr>
              <a:t>:</a:t>
            </a:r>
            <a:endParaRPr sz="1000" dirty="0">
              <a:latin typeface="Arial"/>
              <a:cs typeface="Arial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799991"/>
              </p:ext>
            </p:extLst>
          </p:nvPr>
        </p:nvGraphicFramePr>
        <p:xfrm>
          <a:off x="818833" y="8089900"/>
          <a:ext cx="6071233" cy="11958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1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4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7356">
                <a:tc>
                  <a:txBody>
                    <a:bodyPr/>
                    <a:lstStyle/>
                    <a:p>
                      <a:pPr marL="90805" marR="506095">
                        <a:lnSpc>
                          <a:spcPts val="1150"/>
                        </a:lnSpc>
                        <a:spcBef>
                          <a:spcPts val="40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Nome e 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Cognome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Telefono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332740">
                        <a:lnSpc>
                          <a:spcPts val="1150"/>
                        </a:lnSpc>
                        <a:spcBef>
                          <a:spcPts val="40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Rapporto di parentela (nonna,  babysitter…)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627380">
                        <a:lnSpc>
                          <a:spcPts val="1150"/>
                        </a:lnSpc>
                        <a:spcBef>
                          <a:spcPts val="40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Numero di 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Documen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145186"/>
              </p:ext>
            </p:extLst>
          </p:nvPr>
        </p:nvGraphicFramePr>
        <p:xfrm>
          <a:off x="501650" y="5308105"/>
          <a:ext cx="6705600" cy="7344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05600">
                  <a:extLst>
                    <a:ext uri="{9D8B030D-6E8A-4147-A177-3AD203B41FA5}">
                      <a16:colId xmlns:a16="http://schemas.microsoft.com/office/drawing/2014/main" val="3946929119"/>
                    </a:ext>
                  </a:extLst>
                </a:gridCol>
              </a:tblGrid>
              <a:tr h="269239">
                <a:tc>
                  <a:txBody>
                    <a:bodyPr/>
                    <a:lstStyle/>
                    <a:p>
                      <a:pPr marL="548005" indent="-229235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Wingdings"/>
                        <a:buChar char=""/>
                        <a:tabLst>
                          <a:tab pos="548640" algn="l"/>
                        </a:tabLst>
                      </a:pPr>
                      <a:r>
                        <a:rPr lang="it-IT" sz="10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iscrizione </a:t>
                      </a:r>
                      <a:r>
                        <a:rPr lang="it-IT" sz="1000" b="1" dirty="0" err="1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BarchettaBlu</a:t>
                      </a:r>
                      <a:r>
                        <a:rPr lang="it-IT" sz="10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2021-</a:t>
                      </a:r>
                      <a:r>
                        <a:rPr lang="it-IT" sz="1000" b="1" baseline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2022             10 €</a:t>
                      </a:r>
                      <a:endParaRPr sz="1000" b="1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800615"/>
                  </a:ext>
                </a:extLst>
              </a:tr>
              <a:tr h="269239">
                <a:tc>
                  <a:txBody>
                    <a:bodyPr/>
                    <a:lstStyle/>
                    <a:p>
                      <a:pPr marL="548005" indent="-229235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Wingdings"/>
                        <a:buChar char=""/>
                        <a:tabLst>
                          <a:tab pos="548640" algn="l"/>
                        </a:tabLst>
                      </a:pP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30 agosto - 3 settembre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8.30-16.00</a:t>
                      </a:r>
                      <a:r>
                        <a:rPr sz="1000" b="1" spc="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000" b="1" spc="3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150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€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                aiuto staff                    50 € </a:t>
                      </a:r>
                      <a:endParaRPr sz="1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569692"/>
                  </a:ext>
                </a:extLst>
              </a:tr>
              <a:tr h="195994">
                <a:tc>
                  <a:txBody>
                    <a:bodyPr/>
                    <a:lstStyle/>
                    <a:p>
                      <a:pPr marL="548005" indent="-229235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Wingdings"/>
                        <a:buChar char=""/>
                        <a:tabLst>
                          <a:tab pos="548640" algn="l"/>
                        </a:tabLst>
                      </a:pP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 settembre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8.30-16.00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            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150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€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                aiuto staff                    50 € </a:t>
                      </a:r>
                      <a:endParaRPr sz="1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909449"/>
                  </a:ext>
                </a:extLst>
              </a:tr>
            </a:tbl>
          </a:graphicData>
        </a:graphic>
      </p:graphicFrame>
      <p:pic>
        <p:nvPicPr>
          <p:cNvPr id="16" name="Immagine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96"/>
          <a:stretch/>
        </p:blipFill>
        <p:spPr>
          <a:xfrm>
            <a:off x="806450" y="12600"/>
            <a:ext cx="1259589" cy="751541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770509" y="9464067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Note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....</a:t>
            </a: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4435" y="1368846"/>
            <a:ext cx="5785485" cy="4465197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469265" marR="6985" indent="-228600">
              <a:lnSpc>
                <a:spcPts val="1150"/>
              </a:lnSpc>
              <a:spcBef>
                <a:spcPts val="175"/>
              </a:spcBef>
              <a:buFontTx/>
              <a:buChar char="-"/>
              <a:tabLst>
                <a:tab pos="461645" algn="l"/>
                <a:tab pos="462280" algn="l"/>
              </a:tabLst>
            </a:pPr>
            <a:r>
              <a:rPr sz="1000" spc="-5" dirty="0">
                <a:latin typeface="Arial"/>
                <a:cs typeface="Arial"/>
              </a:rPr>
              <a:t>dichiaro </a:t>
            </a:r>
            <a:r>
              <a:rPr sz="1000" dirty="0">
                <a:latin typeface="Arial"/>
                <a:cs typeface="Arial"/>
              </a:rPr>
              <a:t>di </a:t>
            </a:r>
            <a:r>
              <a:rPr sz="1000" spc="-5" dirty="0">
                <a:latin typeface="Arial"/>
                <a:cs typeface="Arial"/>
              </a:rPr>
              <a:t>aver </a:t>
            </a:r>
            <a:r>
              <a:rPr lang="it-IT" sz="1000" spc="-5" dirty="0" smtClean="0">
                <a:latin typeface="Arial"/>
                <a:cs typeface="Arial"/>
              </a:rPr>
              <a:t>letto</a:t>
            </a:r>
            <a:r>
              <a:rPr lang="it-IT" sz="1000" spc="-5" dirty="0">
                <a:latin typeface="Arial"/>
                <a:cs typeface="Arial"/>
              </a:rPr>
              <a:t> </a:t>
            </a:r>
            <a:r>
              <a:rPr lang="it-IT" sz="1000" spc="-5" dirty="0" smtClean="0">
                <a:latin typeface="Arial"/>
                <a:cs typeface="Arial"/>
              </a:rPr>
              <a:t>e </a:t>
            </a:r>
            <a:r>
              <a:rPr sz="1000" spc="-5" dirty="0" err="1" smtClean="0">
                <a:latin typeface="Arial"/>
                <a:cs typeface="Arial"/>
              </a:rPr>
              <a:t>compreso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5" dirty="0" err="1" smtClean="0">
                <a:latin typeface="Arial"/>
                <a:cs typeface="Arial"/>
              </a:rPr>
              <a:t>il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lang="it-IT" sz="1000" spc="-5" dirty="0" smtClean="0">
                <a:latin typeface="Arial"/>
                <a:cs typeface="Arial"/>
              </a:rPr>
              <a:t>Patto di responsabilità tra </a:t>
            </a:r>
            <a:r>
              <a:rPr lang="it-IT" sz="1000" spc="-5" dirty="0" err="1" smtClean="0">
                <a:latin typeface="Arial"/>
                <a:cs typeface="Arial"/>
              </a:rPr>
              <a:t>BarchettaBlu</a:t>
            </a:r>
            <a:r>
              <a:rPr lang="it-IT" sz="1000" spc="-5" dirty="0" smtClean="0">
                <a:latin typeface="Arial"/>
                <a:cs typeface="Arial"/>
              </a:rPr>
              <a:t> e famiglie in relazione all’emergenza </a:t>
            </a:r>
            <a:r>
              <a:rPr lang="it-IT" sz="1000" spc="-5" dirty="0" err="1" smtClean="0">
                <a:latin typeface="Arial"/>
                <a:cs typeface="Arial"/>
              </a:rPr>
              <a:t>Covid</a:t>
            </a:r>
            <a:r>
              <a:rPr lang="it-IT" sz="1000" spc="-5" dirty="0" smtClean="0">
                <a:latin typeface="Arial"/>
                <a:cs typeface="Arial"/>
              </a:rPr>
              <a:t> -19 visionabile al seguente link:</a:t>
            </a:r>
          </a:p>
          <a:p>
            <a:pPr marL="240665" marR="6985">
              <a:lnSpc>
                <a:spcPts val="1150"/>
              </a:lnSpc>
              <a:spcBef>
                <a:spcPts val="175"/>
              </a:spcBef>
              <a:tabLst>
                <a:tab pos="461645" algn="l"/>
                <a:tab pos="462280" algn="l"/>
              </a:tabLst>
            </a:pPr>
            <a:r>
              <a:rPr lang="it-IT" sz="1000" spc="-5" dirty="0">
                <a:latin typeface="Arial"/>
                <a:cs typeface="Arial"/>
              </a:rPr>
              <a:t> </a:t>
            </a:r>
            <a:r>
              <a:rPr lang="it-IT" sz="1000" spc="-5" dirty="0" smtClean="0">
                <a:latin typeface="Arial"/>
                <a:cs typeface="Arial"/>
              </a:rPr>
              <a:t>    </a:t>
            </a:r>
            <a:r>
              <a:rPr kumimoji="0" lang="it-IT" altLang="it-IT" sz="1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http://www.barchettablu.it/images/anno_2020-2021/COVID/Piano_Patto_Covid_GENITORI.pdf</a:t>
            </a:r>
            <a:endParaRPr lang="it-IT" sz="1000" spc="-5" dirty="0" smtClean="0">
              <a:latin typeface="Arial"/>
              <a:cs typeface="Arial"/>
            </a:endParaRPr>
          </a:p>
          <a:p>
            <a:pPr marL="469265" marR="6985" lvl="0" indent="-228600">
              <a:lnSpc>
                <a:spcPts val="1150"/>
              </a:lnSpc>
              <a:spcBef>
                <a:spcPts val="175"/>
              </a:spcBef>
              <a:buFontTx/>
              <a:buChar char="-"/>
              <a:tabLst>
                <a:tab pos="461645" algn="l"/>
                <a:tab pos="462280" algn="l"/>
              </a:tabLst>
            </a:pPr>
            <a:r>
              <a:rPr sz="1000" spc="-5" dirty="0" err="1" smtClean="0">
                <a:latin typeface="Arial"/>
                <a:cs typeface="Arial"/>
              </a:rPr>
              <a:t>autorizzo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la </a:t>
            </a:r>
            <a:r>
              <a:rPr sz="1000" spc="-5" dirty="0">
                <a:latin typeface="Arial"/>
                <a:cs typeface="Arial"/>
              </a:rPr>
              <a:t>misura della temperatura </a:t>
            </a:r>
            <a:r>
              <a:rPr sz="1000" spc="-10" dirty="0">
                <a:latin typeface="Arial"/>
                <a:cs typeface="Arial"/>
              </a:rPr>
              <a:t>corporea </a:t>
            </a:r>
            <a:r>
              <a:rPr sz="1000" spc="-5" dirty="0">
                <a:latin typeface="Arial"/>
                <a:cs typeface="Arial"/>
              </a:rPr>
              <a:t>all’ingresso, all’uscita e al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" dirty="0" err="1" smtClean="0">
                <a:latin typeface="Arial"/>
                <a:cs typeface="Arial"/>
              </a:rPr>
              <a:t>bisogno</a:t>
            </a:r>
            <a:endParaRPr sz="1000" dirty="0">
              <a:latin typeface="Arial"/>
              <a:cs typeface="Arial"/>
            </a:endParaRPr>
          </a:p>
          <a:p>
            <a:pPr marL="461645" indent="-220979">
              <a:lnSpc>
                <a:spcPts val="1175"/>
              </a:lnSpc>
              <a:buChar char="-"/>
              <a:tabLst>
                <a:tab pos="461645" algn="l"/>
                <a:tab pos="462280" algn="l"/>
              </a:tabLst>
            </a:pPr>
            <a:r>
              <a:rPr sz="1000" spc="5" dirty="0">
                <a:latin typeface="Arial"/>
                <a:cs typeface="Arial"/>
              </a:rPr>
              <a:t>mi </a:t>
            </a:r>
            <a:r>
              <a:rPr sz="1000" spc="-5" dirty="0">
                <a:latin typeface="Arial"/>
                <a:cs typeface="Arial"/>
              </a:rPr>
              <a:t>impegno a comunicare ogni variazione a quanto dichiarato ricompilando questo</a:t>
            </a:r>
            <a:r>
              <a:rPr sz="1000" spc="10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modulo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 dirty="0">
              <a:latin typeface="Arial"/>
              <a:cs typeface="Arial"/>
            </a:endParaRPr>
          </a:p>
          <a:p>
            <a:pPr marL="12700" marR="6350" algn="just">
              <a:lnSpc>
                <a:spcPts val="1150"/>
              </a:lnSpc>
            </a:pPr>
            <a:r>
              <a:rPr sz="1000" spc="-5" dirty="0">
                <a:latin typeface="Arial"/>
                <a:cs typeface="Arial"/>
              </a:rPr>
              <a:t>Dichiaro infine </a:t>
            </a:r>
            <a:r>
              <a:rPr sz="1000" dirty="0">
                <a:latin typeface="Arial"/>
                <a:cs typeface="Arial"/>
              </a:rPr>
              <a:t>di </a:t>
            </a:r>
            <a:r>
              <a:rPr sz="1000" spc="-5" dirty="0">
                <a:latin typeface="Arial"/>
                <a:cs typeface="Arial"/>
              </a:rPr>
              <a:t>essere a conoscenza, sottoscrivere e accettare l’informativa e le finalità del  trattamento e della protezione dei dati personali che fanno </a:t>
            </a:r>
            <a:r>
              <a:rPr sz="1000" dirty="0">
                <a:latin typeface="Arial"/>
                <a:cs typeface="Arial"/>
              </a:rPr>
              <a:t>riferimento </a:t>
            </a:r>
            <a:r>
              <a:rPr sz="1000" spc="-5" dirty="0">
                <a:latin typeface="Arial"/>
                <a:cs typeface="Arial"/>
              </a:rPr>
              <a:t>al Regolamento UE 20016/679  (GDPR) sono visionabili sul sito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  <a:hlinkClick r:id="rId3"/>
              </a:rPr>
              <a:t>www.barchettablu.it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 dirty="0">
              <a:latin typeface="Arial"/>
              <a:cs typeface="Arial"/>
            </a:endParaRPr>
          </a:p>
          <a:p>
            <a:pPr marL="12700" algn="just">
              <a:lnSpc>
                <a:spcPts val="1170"/>
              </a:lnSpc>
            </a:pPr>
            <a:r>
              <a:rPr sz="1000" spc="-5" dirty="0">
                <a:latin typeface="Arial"/>
                <a:cs typeface="Arial"/>
              </a:rPr>
              <a:t>In particolare </a:t>
            </a:r>
            <a:r>
              <a:rPr sz="1000" dirty="0">
                <a:latin typeface="Arial"/>
                <a:cs typeface="Arial"/>
              </a:rPr>
              <a:t>in </a:t>
            </a:r>
            <a:r>
              <a:rPr sz="1000" spc="-5" dirty="0">
                <a:latin typeface="Arial"/>
                <a:cs typeface="Arial"/>
              </a:rPr>
              <a:t>qualità </a:t>
            </a:r>
            <a:r>
              <a:rPr sz="1000" dirty="0">
                <a:latin typeface="Arial"/>
                <a:cs typeface="Arial"/>
              </a:rPr>
              <a:t>di </a:t>
            </a:r>
            <a:r>
              <a:rPr sz="1000" spc="-5" dirty="0">
                <a:latin typeface="Arial"/>
                <a:cs typeface="Arial"/>
              </a:rPr>
              <a:t>genitori esercenti la potestà genitoriale, </a:t>
            </a:r>
            <a:r>
              <a:rPr sz="1000" dirty="0">
                <a:latin typeface="Arial"/>
                <a:cs typeface="Arial"/>
              </a:rPr>
              <a:t>di</a:t>
            </a:r>
            <a:r>
              <a:rPr sz="1000" spc="190" dirty="0">
                <a:latin typeface="Arial"/>
                <a:cs typeface="Arial"/>
              </a:rPr>
              <a:t> </a:t>
            </a:r>
            <a:r>
              <a:rPr sz="1000" spc="-5" dirty="0" smtClean="0">
                <a:latin typeface="Arial"/>
                <a:cs typeface="Arial"/>
              </a:rPr>
              <a:t>………………………………………</a:t>
            </a:r>
            <a:endParaRPr lang="it-IT" sz="1000" spc="-5" dirty="0" smtClean="0">
              <a:latin typeface="Arial"/>
              <a:cs typeface="Arial"/>
            </a:endParaRPr>
          </a:p>
          <a:p>
            <a:pPr marL="12700" algn="just">
              <a:lnSpc>
                <a:spcPts val="1170"/>
              </a:lnSpc>
            </a:pPr>
            <a:endParaRPr sz="1000" dirty="0">
              <a:latin typeface="Arial"/>
              <a:cs typeface="Arial"/>
            </a:endParaRPr>
          </a:p>
          <a:p>
            <a:pPr marL="469265" marR="5080" indent="-228600" algn="just">
              <a:lnSpc>
                <a:spcPts val="1150"/>
              </a:lnSpc>
              <a:spcBef>
                <a:spcPts val="50"/>
              </a:spcBef>
              <a:buFont typeface="Wingdings"/>
              <a:buChar char=""/>
              <a:tabLst>
                <a:tab pos="469900" algn="l"/>
              </a:tabLst>
            </a:pPr>
            <a:r>
              <a:rPr sz="1000" spc="-5" dirty="0">
                <a:latin typeface="Arial"/>
                <a:cs typeface="Arial"/>
              </a:rPr>
              <a:t>dichiarano di aver preso visione dell’informativa sulla tutela della privacy dei minori, </a:t>
            </a:r>
            <a:r>
              <a:rPr sz="1000" spc="-10" dirty="0">
                <a:latin typeface="Arial"/>
                <a:cs typeface="Arial"/>
              </a:rPr>
              <a:t>in </a:t>
            </a:r>
            <a:r>
              <a:rPr sz="1000" spc="-5" dirty="0">
                <a:latin typeface="Arial"/>
                <a:cs typeface="Arial"/>
              </a:rPr>
              <a:t>materia  di trattamento dei dati personali ed esprimono la loro autorizzazione al trattamento dei dati  secondo tale normativa (GDPR Codice in materia di protezione dei dati personali -  REGOLAMENTO UE 2016/679)</a:t>
            </a:r>
            <a:endParaRPr sz="1000" dirty="0">
              <a:latin typeface="Arial"/>
              <a:cs typeface="Arial"/>
            </a:endParaRPr>
          </a:p>
          <a:p>
            <a:pPr marL="469265" indent="-228600" algn="just">
              <a:lnSpc>
                <a:spcPts val="1105"/>
              </a:lnSpc>
              <a:buFont typeface="Wingdings"/>
              <a:buChar char=""/>
              <a:tabLst>
                <a:tab pos="469900" algn="l"/>
              </a:tabLst>
            </a:pPr>
            <a:r>
              <a:rPr sz="1000" spc="-5" dirty="0">
                <a:latin typeface="Arial"/>
                <a:cs typeface="Arial"/>
              </a:rPr>
              <a:t>autorizzano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l’effettuazione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l’utilizzo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fotografie,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video,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altri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materiali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audiovisivi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espressivi</a:t>
            </a:r>
            <a:endParaRPr sz="1000" dirty="0">
              <a:latin typeface="Arial"/>
              <a:cs typeface="Arial"/>
            </a:endParaRPr>
          </a:p>
          <a:p>
            <a:pPr marL="469265" marR="12700" algn="just">
              <a:lnSpc>
                <a:spcPct val="95700"/>
              </a:lnSpc>
              <a:spcBef>
                <a:spcPts val="30"/>
              </a:spcBef>
            </a:pPr>
            <a:r>
              <a:rPr sz="1000" spc="-5" dirty="0">
                <a:latin typeface="Arial"/>
                <a:cs typeface="Arial"/>
              </a:rPr>
              <a:t>anche contenenti l’immagine </a:t>
            </a:r>
            <a:r>
              <a:rPr sz="1000" spc="-10" dirty="0">
                <a:latin typeface="Arial"/>
                <a:cs typeface="Arial"/>
              </a:rPr>
              <a:t>dei </a:t>
            </a:r>
            <a:r>
              <a:rPr sz="1000" spc="-5" dirty="0">
                <a:latin typeface="Arial"/>
                <a:cs typeface="Arial"/>
              </a:rPr>
              <a:t>minori, </a:t>
            </a:r>
            <a:r>
              <a:rPr sz="1000" dirty="0">
                <a:latin typeface="Arial"/>
                <a:cs typeface="Arial"/>
              </a:rPr>
              <a:t>il nome </a:t>
            </a:r>
            <a:r>
              <a:rPr sz="1000" spc="-5" dirty="0">
                <a:latin typeface="Arial"/>
                <a:cs typeface="Arial"/>
              </a:rPr>
              <a:t>e </a:t>
            </a:r>
            <a:r>
              <a:rPr sz="1000" spc="-15" dirty="0">
                <a:latin typeface="Arial"/>
                <a:cs typeface="Arial"/>
              </a:rPr>
              <a:t>la </a:t>
            </a:r>
            <a:r>
              <a:rPr sz="1000" spc="-10" dirty="0">
                <a:latin typeface="Arial"/>
                <a:cs typeface="Arial"/>
              </a:rPr>
              <a:t>voce, </a:t>
            </a:r>
            <a:r>
              <a:rPr sz="1000" spc="-5" dirty="0">
                <a:latin typeface="Arial"/>
                <a:cs typeface="Arial"/>
              </a:rPr>
              <a:t>disegni o produzioni realizzate  durante la partecipazione alle attività educative, didattiche, ludiche per scopi didattici,  documentativi, divulgativi, non commerciali, nonché per l’archiviazione e </a:t>
            </a:r>
            <a:r>
              <a:rPr sz="1000" dirty="0">
                <a:latin typeface="Arial"/>
                <a:cs typeface="Arial"/>
              </a:rPr>
              <a:t>il </a:t>
            </a:r>
            <a:r>
              <a:rPr sz="1000" spc="-5" dirty="0">
                <a:latin typeface="Arial"/>
                <a:cs typeface="Arial"/>
              </a:rPr>
              <a:t>trattamento dei dati  sensibili del minore</a:t>
            </a:r>
            <a:endParaRPr sz="1000" dirty="0">
              <a:latin typeface="Arial"/>
              <a:cs typeface="Arial"/>
            </a:endParaRPr>
          </a:p>
          <a:p>
            <a:pPr marL="469265" marR="6985" indent="-228600" algn="just">
              <a:lnSpc>
                <a:spcPct val="95500"/>
              </a:lnSpc>
              <a:spcBef>
                <a:spcPts val="5"/>
              </a:spcBef>
              <a:buFont typeface="Wingdings"/>
              <a:buChar char=""/>
              <a:tabLst>
                <a:tab pos="469900" algn="l"/>
              </a:tabLst>
            </a:pPr>
            <a:r>
              <a:rPr sz="1000" spc="-5" dirty="0">
                <a:latin typeface="Arial"/>
                <a:cs typeface="Arial"/>
              </a:rPr>
              <a:t>autorizzano la realizzazione </a:t>
            </a:r>
            <a:r>
              <a:rPr sz="1000" dirty="0">
                <a:latin typeface="Arial"/>
                <a:cs typeface="Arial"/>
              </a:rPr>
              <a:t>di </a:t>
            </a:r>
            <a:r>
              <a:rPr sz="1000" spc="-5" dirty="0">
                <a:latin typeface="Arial"/>
                <a:cs typeface="Arial"/>
              </a:rPr>
              <a:t>album cartacei </a:t>
            </a:r>
            <a:r>
              <a:rPr sz="1000" spc="5" dirty="0">
                <a:latin typeface="Arial"/>
                <a:cs typeface="Arial"/>
              </a:rPr>
              <a:t>e/o </a:t>
            </a:r>
            <a:r>
              <a:rPr sz="1000" spc="-5" dirty="0">
                <a:latin typeface="Arial"/>
                <a:cs typeface="Arial"/>
              </a:rPr>
              <a:t>digitali con foto/video dei bambini e  consegnate anche tramite </a:t>
            </a:r>
            <a:r>
              <a:rPr sz="1000" dirty="0">
                <a:latin typeface="Arial"/>
                <a:cs typeface="Arial"/>
              </a:rPr>
              <a:t>memorie </a:t>
            </a:r>
            <a:r>
              <a:rPr sz="1000" spc="-5" dirty="0">
                <a:latin typeface="Arial"/>
                <a:cs typeface="Arial"/>
              </a:rPr>
              <a:t>USB, </a:t>
            </a:r>
            <a:r>
              <a:rPr sz="1000" dirty="0">
                <a:latin typeface="Arial"/>
                <a:cs typeface="Arial"/>
              </a:rPr>
              <a:t>CD, </a:t>
            </a:r>
            <a:r>
              <a:rPr sz="1000" spc="-5" dirty="0">
                <a:latin typeface="Arial"/>
                <a:cs typeface="Arial"/>
              </a:rPr>
              <a:t>DVD od altri supporti agli altri genitori dei  partecipanti alle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attività</a:t>
            </a:r>
            <a:endParaRPr sz="1000" dirty="0">
              <a:latin typeface="Arial"/>
              <a:cs typeface="Arial"/>
            </a:endParaRPr>
          </a:p>
          <a:p>
            <a:pPr marL="469265" marR="13970" indent="-228600">
              <a:lnSpc>
                <a:spcPts val="1150"/>
              </a:lnSpc>
              <a:spcBef>
                <a:spcPts val="30"/>
              </a:spcBef>
              <a:buFont typeface="Wingdings"/>
              <a:buChar char=""/>
              <a:tabLst>
                <a:tab pos="469900" algn="l"/>
              </a:tabLst>
            </a:pPr>
            <a:r>
              <a:rPr sz="1000" spc="-5" dirty="0">
                <a:latin typeface="Arial"/>
                <a:cs typeface="Arial"/>
              </a:rPr>
              <a:t>autorizzano l’utilizzo </a:t>
            </a:r>
            <a:r>
              <a:rPr sz="1000" spc="-10" dirty="0">
                <a:latin typeface="Arial"/>
                <a:cs typeface="Arial"/>
              </a:rPr>
              <a:t>dell’indirizzo </a:t>
            </a:r>
            <a:r>
              <a:rPr sz="1000" spc="-5" dirty="0">
                <a:latin typeface="Arial"/>
                <a:cs typeface="Arial"/>
              </a:rPr>
              <a:t>della posta elettronica indicato nel modulo di iscrizione </a:t>
            </a:r>
            <a:r>
              <a:rPr sz="1000" spc="-10" dirty="0">
                <a:latin typeface="Arial"/>
                <a:cs typeface="Arial"/>
              </a:rPr>
              <a:t>per  </a:t>
            </a:r>
            <a:r>
              <a:rPr sz="1000" spc="-5" dirty="0">
                <a:latin typeface="Arial"/>
                <a:cs typeface="Arial"/>
              </a:rPr>
              <a:t>eventuali comunicazioni e newsletter inerenti le attività di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BarchettaBlu</a:t>
            </a:r>
            <a:endParaRPr sz="1000" dirty="0">
              <a:latin typeface="Arial"/>
              <a:cs typeface="Arial"/>
            </a:endParaRPr>
          </a:p>
          <a:p>
            <a:pPr marL="469265" marR="10795" indent="-228600">
              <a:lnSpc>
                <a:spcPts val="1150"/>
              </a:lnSpc>
              <a:spcBef>
                <a:spcPts val="10"/>
              </a:spcBef>
              <a:buFont typeface="Wingdings"/>
              <a:buChar char=""/>
              <a:tabLst>
                <a:tab pos="469900" algn="l"/>
              </a:tabLst>
            </a:pPr>
            <a:r>
              <a:rPr sz="1000" spc="-5" dirty="0">
                <a:latin typeface="Arial"/>
                <a:cs typeface="Arial"/>
              </a:rPr>
              <a:t>dichiarano di esonerare BarchettaBlu e suoi collaboratori da ogni possibile responsabilità  civile diretta e/o indiretta inerente a </a:t>
            </a:r>
            <a:r>
              <a:rPr sz="1000" dirty="0">
                <a:latin typeface="Arial"/>
                <a:cs typeface="Arial"/>
              </a:rPr>
              <a:t>un </a:t>
            </a:r>
            <a:r>
              <a:rPr sz="1000" spc="-5" dirty="0">
                <a:latin typeface="Arial"/>
                <a:cs typeface="Arial"/>
              </a:rPr>
              <a:t>uso scorretto del materiale </a:t>
            </a:r>
            <a:r>
              <a:rPr sz="1000" dirty="0">
                <a:latin typeface="Arial"/>
                <a:cs typeface="Arial"/>
              </a:rPr>
              <a:t>da </a:t>
            </a:r>
            <a:r>
              <a:rPr sz="1000" spc="-5" dirty="0">
                <a:latin typeface="Arial"/>
                <a:cs typeface="Arial"/>
              </a:rPr>
              <a:t>parte </a:t>
            </a:r>
            <a:r>
              <a:rPr sz="1000" dirty="0">
                <a:latin typeface="Arial"/>
                <a:cs typeface="Arial"/>
              </a:rPr>
              <a:t>di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terzi</a:t>
            </a:r>
          </a:p>
          <a:p>
            <a:pPr marL="469265" indent="-228600">
              <a:lnSpc>
                <a:spcPts val="1125"/>
              </a:lnSpc>
              <a:buFont typeface="Wingdings"/>
              <a:buChar char=""/>
              <a:tabLst>
                <a:tab pos="469900" algn="l"/>
              </a:tabLst>
            </a:pPr>
            <a:r>
              <a:rPr sz="1000" spc="-5" dirty="0">
                <a:latin typeface="Arial"/>
                <a:cs typeface="Arial"/>
              </a:rPr>
              <a:t>dichiarano </a:t>
            </a:r>
            <a:r>
              <a:rPr sz="1000" dirty="0">
                <a:latin typeface="Arial"/>
                <a:cs typeface="Arial"/>
              </a:rPr>
              <a:t>di </a:t>
            </a:r>
            <a:r>
              <a:rPr sz="1000" spc="-5" dirty="0">
                <a:latin typeface="Arial"/>
                <a:cs typeface="Arial"/>
              </a:rPr>
              <a:t>impegnarsi a rispettare il regolamento e le norme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dell’associazione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88288" y="6440696"/>
            <a:ext cx="5788025" cy="1941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ts val="950"/>
              </a:lnSpc>
              <a:spcBef>
                <a:spcPts val="105"/>
              </a:spcBef>
            </a:pPr>
            <a:r>
              <a:rPr sz="800" b="1" spc="-5" dirty="0">
                <a:latin typeface="Arial"/>
                <a:cs typeface="Arial"/>
              </a:rPr>
              <a:t>Riferimenti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normativi</a:t>
            </a:r>
            <a:endParaRPr sz="800" dirty="0">
              <a:latin typeface="Arial"/>
              <a:cs typeface="Arial"/>
            </a:endParaRPr>
          </a:p>
          <a:p>
            <a:pPr marL="12700" algn="just">
              <a:lnSpc>
                <a:spcPts val="930"/>
              </a:lnSpc>
            </a:pPr>
            <a:r>
              <a:rPr sz="800" dirty="0">
                <a:latin typeface="Arial"/>
                <a:cs typeface="Arial"/>
              </a:rPr>
              <a:t>REGOLAMENTO </a:t>
            </a:r>
            <a:r>
              <a:rPr sz="800" spc="-5" dirty="0">
                <a:latin typeface="Arial"/>
                <a:cs typeface="Arial"/>
              </a:rPr>
              <a:t>(UE) 2016/679 </a:t>
            </a:r>
            <a:r>
              <a:rPr sz="800" dirty="0">
                <a:latin typeface="Arial"/>
                <a:cs typeface="Arial"/>
              </a:rPr>
              <a:t>DEL </a:t>
            </a:r>
            <a:r>
              <a:rPr sz="800" spc="-5" dirty="0">
                <a:latin typeface="Arial"/>
                <a:cs typeface="Arial"/>
              </a:rPr>
              <a:t>PARLAMENTO EUROPEO </a:t>
            </a:r>
            <a:r>
              <a:rPr sz="800" dirty="0">
                <a:latin typeface="Arial"/>
                <a:cs typeface="Arial"/>
              </a:rPr>
              <a:t>E DEL </a:t>
            </a:r>
            <a:r>
              <a:rPr sz="800" spc="-5" dirty="0">
                <a:latin typeface="Arial"/>
                <a:cs typeface="Arial"/>
              </a:rPr>
              <a:t>CONSIGLIO del 27 aprile 2016 relativo</a:t>
            </a:r>
            <a:r>
              <a:rPr sz="800" spc="8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alla</a:t>
            </a:r>
          </a:p>
          <a:p>
            <a:pPr marL="12700" marR="5080" algn="just">
              <a:lnSpc>
                <a:spcPct val="95800"/>
              </a:lnSpc>
              <a:spcBef>
                <a:spcPts val="20"/>
              </a:spcBef>
            </a:pPr>
            <a:r>
              <a:rPr sz="800" spc="-5" dirty="0">
                <a:latin typeface="Arial"/>
                <a:cs typeface="Arial"/>
              </a:rPr>
              <a:t>protezione delle persone </a:t>
            </a:r>
            <a:r>
              <a:rPr sz="800" dirty="0">
                <a:latin typeface="Arial"/>
                <a:cs typeface="Arial"/>
              </a:rPr>
              <a:t>fisiche </a:t>
            </a:r>
            <a:r>
              <a:rPr sz="800" spc="-5" dirty="0">
                <a:latin typeface="Arial"/>
                <a:cs typeface="Arial"/>
              </a:rPr>
              <a:t>con riguardo al </a:t>
            </a:r>
            <a:r>
              <a:rPr sz="800" dirty="0">
                <a:latin typeface="Arial"/>
                <a:cs typeface="Arial"/>
              </a:rPr>
              <a:t>trattamento </a:t>
            </a:r>
            <a:r>
              <a:rPr sz="800" spc="-5" dirty="0">
                <a:latin typeface="Arial"/>
                <a:cs typeface="Arial"/>
              </a:rPr>
              <a:t>dei dati personali, nonché </a:t>
            </a:r>
            <a:r>
              <a:rPr sz="800" dirty="0">
                <a:latin typeface="Arial"/>
                <a:cs typeface="Arial"/>
              </a:rPr>
              <a:t>alla </a:t>
            </a:r>
            <a:r>
              <a:rPr sz="800" spc="-5" dirty="0">
                <a:latin typeface="Arial"/>
                <a:cs typeface="Arial"/>
              </a:rPr>
              <a:t>libera circolazione di </a:t>
            </a:r>
            <a:r>
              <a:rPr sz="800" dirty="0">
                <a:latin typeface="Arial"/>
                <a:cs typeface="Arial"/>
              </a:rPr>
              <a:t>tali </a:t>
            </a:r>
            <a:r>
              <a:rPr sz="800" spc="-5" dirty="0">
                <a:latin typeface="Arial"/>
                <a:cs typeface="Arial"/>
              </a:rPr>
              <a:t>dati </a:t>
            </a:r>
            <a:r>
              <a:rPr sz="800" dirty="0">
                <a:latin typeface="Arial"/>
                <a:cs typeface="Arial"/>
              </a:rPr>
              <a:t>e che  </a:t>
            </a:r>
            <a:r>
              <a:rPr sz="800" spc="-5" dirty="0">
                <a:latin typeface="Arial"/>
                <a:cs typeface="Arial"/>
              </a:rPr>
              <a:t>abroga </a:t>
            </a:r>
            <a:r>
              <a:rPr sz="800" dirty="0">
                <a:latin typeface="Arial"/>
                <a:cs typeface="Arial"/>
              </a:rPr>
              <a:t>la </a:t>
            </a:r>
            <a:r>
              <a:rPr sz="800" spc="-5" dirty="0">
                <a:latin typeface="Arial"/>
                <a:cs typeface="Arial"/>
              </a:rPr>
              <a:t>direttiva 95/46/CE (regolamento generale </a:t>
            </a:r>
            <a:r>
              <a:rPr sz="800" dirty="0">
                <a:latin typeface="Arial"/>
                <a:cs typeface="Arial"/>
              </a:rPr>
              <a:t>sulla </a:t>
            </a:r>
            <a:r>
              <a:rPr sz="800" spc="-5" dirty="0">
                <a:latin typeface="Arial"/>
                <a:cs typeface="Arial"/>
              </a:rPr>
              <a:t>protezione dei dati) </a:t>
            </a:r>
            <a:r>
              <a:rPr sz="800" dirty="0">
                <a:latin typeface="Arial"/>
                <a:cs typeface="Arial"/>
              </a:rPr>
              <a:t>Art. </a:t>
            </a:r>
            <a:r>
              <a:rPr sz="800" spc="-5" dirty="0">
                <a:latin typeface="Arial"/>
                <a:cs typeface="Arial"/>
              </a:rPr>
              <a:t>961.633/1941 </a:t>
            </a:r>
            <a:r>
              <a:rPr sz="800" dirty="0">
                <a:latin typeface="Arial"/>
                <a:cs typeface="Arial"/>
              </a:rPr>
              <a:t>- </a:t>
            </a:r>
            <a:r>
              <a:rPr sz="800" spc="-5" dirty="0">
                <a:latin typeface="Arial"/>
                <a:cs typeface="Arial"/>
              </a:rPr>
              <a:t>(Protezione del diritto d’autore  </a:t>
            </a:r>
            <a:r>
              <a:rPr sz="800" dirty="0">
                <a:latin typeface="Arial"/>
                <a:cs typeface="Arial"/>
              </a:rPr>
              <a:t>e </a:t>
            </a:r>
            <a:r>
              <a:rPr sz="800" spc="-5" dirty="0">
                <a:latin typeface="Arial"/>
                <a:cs typeface="Arial"/>
              </a:rPr>
              <a:t>di altri diritti connessi al </a:t>
            </a:r>
            <a:r>
              <a:rPr sz="800" dirty="0">
                <a:latin typeface="Arial"/>
                <a:cs typeface="Arial"/>
              </a:rPr>
              <a:t>suo </a:t>
            </a:r>
            <a:r>
              <a:rPr sz="800" spc="-5" dirty="0">
                <a:latin typeface="Arial"/>
                <a:cs typeface="Arial"/>
              </a:rPr>
              <a:t>esercizio): “Il ritratto di una persona non può essere esposto, riprodotto </a:t>
            </a:r>
            <a:r>
              <a:rPr sz="800" dirty="0">
                <a:latin typeface="Arial"/>
                <a:cs typeface="Arial"/>
              </a:rPr>
              <a:t>o messo </a:t>
            </a:r>
            <a:r>
              <a:rPr sz="800" spc="-5" dirty="0">
                <a:latin typeface="Arial"/>
                <a:cs typeface="Arial"/>
              </a:rPr>
              <a:t>in commercio  senza il consenso di questa </a:t>
            </a:r>
            <a:r>
              <a:rPr sz="800" dirty="0">
                <a:latin typeface="Arial"/>
                <a:cs typeface="Arial"/>
              </a:rPr>
              <a:t>[…] o </a:t>
            </a:r>
            <a:r>
              <a:rPr sz="800" spc="-5" dirty="0">
                <a:latin typeface="Arial"/>
                <a:cs typeface="Arial"/>
              </a:rPr>
              <a:t>del tutore legale”. </a:t>
            </a:r>
            <a:r>
              <a:rPr sz="800" dirty="0">
                <a:latin typeface="Arial"/>
                <a:cs typeface="Arial"/>
              </a:rPr>
              <a:t>Art </a:t>
            </a:r>
            <a:r>
              <a:rPr sz="800" spc="-5" dirty="0">
                <a:latin typeface="Arial"/>
                <a:cs typeface="Arial"/>
              </a:rPr>
              <a:t>10 c.c. (Abuso dell’immagine altrui) </a:t>
            </a:r>
            <a:r>
              <a:rPr sz="800" dirty="0">
                <a:latin typeface="Arial"/>
                <a:cs typeface="Arial"/>
              </a:rPr>
              <a:t>- </a:t>
            </a:r>
            <a:r>
              <a:rPr sz="800" spc="-5" dirty="0">
                <a:latin typeface="Arial"/>
                <a:cs typeface="Arial"/>
              </a:rPr>
              <a:t>“Qualora l’immagine di </a:t>
            </a:r>
            <a:r>
              <a:rPr sz="800" spc="-10" dirty="0">
                <a:latin typeface="Arial"/>
                <a:cs typeface="Arial"/>
              </a:rPr>
              <a:t>una  </a:t>
            </a:r>
            <a:r>
              <a:rPr sz="800" spc="-5" dirty="0">
                <a:latin typeface="Arial"/>
                <a:cs typeface="Arial"/>
              </a:rPr>
              <a:t>persona </a:t>
            </a:r>
            <a:r>
              <a:rPr sz="800" dirty="0">
                <a:latin typeface="Arial"/>
                <a:cs typeface="Arial"/>
              </a:rPr>
              <a:t>o </a:t>
            </a:r>
            <a:r>
              <a:rPr sz="800" spc="-5" dirty="0">
                <a:latin typeface="Arial"/>
                <a:cs typeface="Arial"/>
              </a:rPr>
              <a:t>dei genitori, del coniuge </a:t>
            </a:r>
            <a:r>
              <a:rPr sz="800" dirty="0">
                <a:latin typeface="Arial"/>
                <a:cs typeface="Arial"/>
              </a:rPr>
              <a:t>o </a:t>
            </a:r>
            <a:r>
              <a:rPr sz="800" spc="-5" dirty="0">
                <a:latin typeface="Arial"/>
                <a:cs typeface="Arial"/>
              </a:rPr>
              <a:t>dei </a:t>
            </a:r>
            <a:r>
              <a:rPr sz="800" dirty="0">
                <a:latin typeface="Arial"/>
                <a:cs typeface="Arial"/>
              </a:rPr>
              <a:t>figli </a:t>
            </a:r>
            <a:r>
              <a:rPr sz="800" spc="-5" dirty="0">
                <a:latin typeface="Arial"/>
                <a:cs typeface="Arial"/>
              </a:rPr>
              <a:t>sia stata esposta </a:t>
            </a:r>
            <a:r>
              <a:rPr sz="800" dirty="0">
                <a:latin typeface="Arial"/>
                <a:cs typeface="Arial"/>
              </a:rPr>
              <a:t>o </a:t>
            </a:r>
            <a:r>
              <a:rPr sz="800" spc="-5" dirty="0">
                <a:latin typeface="Arial"/>
                <a:cs typeface="Arial"/>
              </a:rPr>
              <a:t>pubblicata fuori dei casi in </a:t>
            </a:r>
            <a:r>
              <a:rPr sz="800" dirty="0">
                <a:latin typeface="Arial"/>
                <a:cs typeface="Arial"/>
              </a:rPr>
              <a:t>cui </a:t>
            </a:r>
            <a:r>
              <a:rPr sz="800" spc="-10" dirty="0">
                <a:latin typeface="Arial"/>
                <a:cs typeface="Arial"/>
              </a:rPr>
              <a:t>l’esposizione </a:t>
            </a:r>
            <a:r>
              <a:rPr sz="800" dirty="0">
                <a:latin typeface="Arial"/>
                <a:cs typeface="Arial"/>
              </a:rPr>
              <a:t>e </a:t>
            </a:r>
            <a:r>
              <a:rPr sz="800" spc="-5" dirty="0">
                <a:latin typeface="Arial"/>
                <a:cs typeface="Arial"/>
              </a:rPr>
              <a:t>la pubblicazione </a:t>
            </a:r>
            <a:r>
              <a:rPr sz="800" dirty="0">
                <a:latin typeface="Arial"/>
                <a:cs typeface="Arial"/>
              </a:rPr>
              <a:t>è  </a:t>
            </a:r>
            <a:r>
              <a:rPr sz="800" spc="-5" dirty="0">
                <a:latin typeface="Arial"/>
                <a:cs typeface="Arial"/>
              </a:rPr>
              <a:t>dalla legge consentita, ovvero </a:t>
            </a:r>
            <a:r>
              <a:rPr sz="800" dirty="0">
                <a:latin typeface="Arial"/>
                <a:cs typeface="Arial"/>
              </a:rPr>
              <a:t>con </a:t>
            </a:r>
            <a:r>
              <a:rPr sz="800" spc="-5" dirty="0">
                <a:latin typeface="Arial"/>
                <a:cs typeface="Arial"/>
              </a:rPr>
              <a:t>pregiudizio al decoro </a:t>
            </a:r>
            <a:r>
              <a:rPr sz="800" dirty="0">
                <a:latin typeface="Arial"/>
                <a:cs typeface="Arial"/>
              </a:rPr>
              <a:t>o </a:t>
            </a:r>
            <a:r>
              <a:rPr sz="800" spc="-5" dirty="0">
                <a:latin typeface="Arial"/>
                <a:cs typeface="Arial"/>
              </a:rPr>
              <a:t>alla reputazione della persona stessa </a:t>
            </a:r>
            <a:r>
              <a:rPr sz="800" dirty="0">
                <a:latin typeface="Arial"/>
                <a:cs typeface="Arial"/>
              </a:rPr>
              <a:t>o </a:t>
            </a:r>
            <a:r>
              <a:rPr sz="800" spc="-5" dirty="0">
                <a:latin typeface="Arial"/>
                <a:cs typeface="Arial"/>
              </a:rPr>
              <a:t>dei detti congiunti, </a:t>
            </a:r>
            <a:r>
              <a:rPr sz="800" dirty="0">
                <a:latin typeface="Arial"/>
                <a:cs typeface="Arial"/>
              </a:rPr>
              <a:t>l‘autorità  </a:t>
            </a:r>
            <a:r>
              <a:rPr sz="800" spc="-5" dirty="0">
                <a:latin typeface="Arial"/>
                <a:cs typeface="Arial"/>
              </a:rPr>
              <a:t>giudiziaria, </a:t>
            </a:r>
            <a:r>
              <a:rPr sz="800" dirty="0">
                <a:latin typeface="Arial"/>
                <a:cs typeface="Arial"/>
              </a:rPr>
              <a:t>su </a:t>
            </a:r>
            <a:r>
              <a:rPr sz="800" spc="-5" dirty="0">
                <a:latin typeface="Arial"/>
                <a:cs typeface="Arial"/>
              </a:rPr>
              <a:t>richiesta dell’interessato, può disporre </a:t>
            </a:r>
            <a:r>
              <a:rPr sz="800" dirty="0">
                <a:latin typeface="Arial"/>
                <a:cs typeface="Arial"/>
              </a:rPr>
              <a:t>che </a:t>
            </a:r>
            <a:r>
              <a:rPr sz="800" spc="-5" dirty="0">
                <a:latin typeface="Arial"/>
                <a:cs typeface="Arial"/>
              </a:rPr>
              <a:t>cessi l‘abuso, salvo il risarcimento dei danni”. Art.23 D.Lgs. 196/03 </a:t>
            </a:r>
            <a:r>
              <a:rPr sz="800" dirty="0">
                <a:latin typeface="Arial"/>
                <a:cs typeface="Arial"/>
              </a:rPr>
              <a:t>-  </a:t>
            </a:r>
            <a:r>
              <a:rPr sz="800" spc="-5" dirty="0">
                <a:latin typeface="Arial"/>
                <a:cs typeface="Arial"/>
              </a:rPr>
              <a:t>(Consenso) </a:t>
            </a:r>
            <a:r>
              <a:rPr sz="800" dirty="0">
                <a:latin typeface="Arial"/>
                <a:cs typeface="Arial"/>
              </a:rPr>
              <a:t>- </a:t>
            </a:r>
            <a:r>
              <a:rPr sz="800" spc="-5" dirty="0">
                <a:latin typeface="Arial"/>
                <a:cs typeface="Arial"/>
              </a:rPr>
              <a:t>“Il trattamento dei dati personali da parte di privati </a:t>
            </a:r>
            <a:r>
              <a:rPr sz="800" dirty="0">
                <a:latin typeface="Arial"/>
                <a:cs typeface="Arial"/>
              </a:rPr>
              <a:t>o </a:t>
            </a:r>
            <a:r>
              <a:rPr sz="800" spc="-5" dirty="0">
                <a:latin typeface="Arial"/>
                <a:cs typeface="Arial"/>
              </a:rPr>
              <a:t>di enti pubblici economici </a:t>
            </a:r>
            <a:r>
              <a:rPr sz="800" dirty="0">
                <a:latin typeface="Arial"/>
                <a:cs typeface="Arial"/>
              </a:rPr>
              <a:t>è </a:t>
            </a:r>
            <a:r>
              <a:rPr sz="800" spc="-5" dirty="0">
                <a:latin typeface="Arial"/>
                <a:cs typeface="Arial"/>
              </a:rPr>
              <a:t>ammesso solo </a:t>
            </a:r>
            <a:r>
              <a:rPr sz="800" dirty="0">
                <a:latin typeface="Arial"/>
                <a:cs typeface="Arial"/>
              </a:rPr>
              <a:t>con </a:t>
            </a:r>
            <a:r>
              <a:rPr sz="800" spc="-5" dirty="0">
                <a:latin typeface="Arial"/>
                <a:cs typeface="Arial"/>
              </a:rPr>
              <a:t>il consenso  espresso dell‘interessato. </a:t>
            </a:r>
            <a:r>
              <a:rPr sz="800" dirty="0">
                <a:latin typeface="Arial"/>
                <a:cs typeface="Arial"/>
              </a:rPr>
              <a:t>Il </a:t>
            </a:r>
            <a:r>
              <a:rPr sz="800" spc="-5" dirty="0">
                <a:latin typeface="Arial"/>
                <a:cs typeface="Arial"/>
              </a:rPr>
              <a:t>consenso </a:t>
            </a:r>
            <a:r>
              <a:rPr sz="800" dirty="0">
                <a:latin typeface="Arial"/>
                <a:cs typeface="Arial"/>
              </a:rPr>
              <a:t>è </a:t>
            </a:r>
            <a:r>
              <a:rPr sz="800" spc="-5" dirty="0">
                <a:latin typeface="Arial"/>
                <a:cs typeface="Arial"/>
              </a:rPr>
              <a:t>validamente prestato </a:t>
            </a:r>
            <a:r>
              <a:rPr sz="800" dirty="0">
                <a:latin typeface="Arial"/>
                <a:cs typeface="Arial"/>
              </a:rPr>
              <a:t>solo </a:t>
            </a:r>
            <a:r>
              <a:rPr sz="800" spc="-5" dirty="0">
                <a:latin typeface="Arial"/>
                <a:cs typeface="Arial"/>
              </a:rPr>
              <a:t>se </a:t>
            </a:r>
            <a:r>
              <a:rPr sz="800" dirty="0">
                <a:latin typeface="Arial"/>
                <a:cs typeface="Arial"/>
              </a:rPr>
              <a:t>è </a:t>
            </a:r>
            <a:r>
              <a:rPr sz="800" spc="-5" dirty="0">
                <a:latin typeface="Arial"/>
                <a:cs typeface="Arial"/>
              </a:rPr>
              <a:t>espresso liberamente </a:t>
            </a:r>
            <a:r>
              <a:rPr sz="800" dirty="0">
                <a:latin typeface="Arial"/>
                <a:cs typeface="Arial"/>
              </a:rPr>
              <a:t>e </a:t>
            </a:r>
            <a:r>
              <a:rPr sz="800" spc="-5" dirty="0">
                <a:latin typeface="Arial"/>
                <a:cs typeface="Arial"/>
              </a:rPr>
              <a:t>specificatamente </a:t>
            </a:r>
            <a:r>
              <a:rPr sz="800" dirty="0">
                <a:latin typeface="Arial"/>
                <a:cs typeface="Arial"/>
              </a:rPr>
              <a:t>in </a:t>
            </a:r>
            <a:r>
              <a:rPr sz="800" spc="-5" dirty="0">
                <a:latin typeface="Arial"/>
                <a:cs typeface="Arial"/>
              </a:rPr>
              <a:t>riferimento  ad un trattamento chiaramente individuato </a:t>
            </a:r>
            <a:r>
              <a:rPr sz="800" dirty="0">
                <a:latin typeface="Arial"/>
                <a:cs typeface="Arial"/>
              </a:rPr>
              <a:t>e se è </a:t>
            </a:r>
            <a:r>
              <a:rPr sz="800" spc="-5" dirty="0">
                <a:latin typeface="Arial"/>
                <a:cs typeface="Arial"/>
              </a:rPr>
              <a:t>documentato per iscritto. Il consenso </a:t>
            </a:r>
            <a:r>
              <a:rPr sz="800" dirty="0">
                <a:latin typeface="Arial"/>
                <a:cs typeface="Arial"/>
              </a:rPr>
              <a:t>è </a:t>
            </a:r>
            <a:r>
              <a:rPr sz="800" spc="-5" dirty="0">
                <a:latin typeface="Arial"/>
                <a:cs typeface="Arial"/>
              </a:rPr>
              <a:t>manifestato </a:t>
            </a:r>
            <a:r>
              <a:rPr sz="800" dirty="0">
                <a:latin typeface="Arial"/>
                <a:cs typeface="Arial"/>
              </a:rPr>
              <a:t>in </a:t>
            </a:r>
            <a:r>
              <a:rPr sz="800" spc="-5" dirty="0">
                <a:latin typeface="Arial"/>
                <a:cs typeface="Arial"/>
              </a:rPr>
              <a:t>forma scritta quando </a:t>
            </a:r>
            <a:r>
              <a:rPr sz="800" dirty="0">
                <a:latin typeface="Arial"/>
                <a:cs typeface="Arial"/>
              </a:rPr>
              <a:t>il  </a:t>
            </a:r>
            <a:r>
              <a:rPr sz="800" spc="-5" dirty="0">
                <a:latin typeface="Arial"/>
                <a:cs typeface="Arial"/>
              </a:rPr>
              <a:t>trattamento riguarda dati sensibili. </a:t>
            </a:r>
            <a:r>
              <a:rPr sz="800" dirty="0">
                <a:latin typeface="Arial"/>
                <a:cs typeface="Arial"/>
              </a:rPr>
              <a:t>I </a:t>
            </a:r>
            <a:r>
              <a:rPr sz="800" spc="-5" dirty="0">
                <a:latin typeface="Arial"/>
                <a:cs typeface="Arial"/>
              </a:rPr>
              <a:t>dati personali del minore saranno comunque salvaguardati secondo le indicazioni di Legge”.</a:t>
            </a:r>
            <a:endParaRPr sz="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r>
              <a:rPr lang="it-IT" sz="1100" dirty="0" smtClean="0">
                <a:latin typeface="Arial"/>
                <a:cs typeface="Arial"/>
              </a:rPr>
              <a:t> </a:t>
            </a:r>
          </a:p>
          <a:p>
            <a:pPr marL="469265">
              <a:lnSpc>
                <a:spcPct val="100000"/>
              </a:lnSpc>
              <a:tabLst>
                <a:tab pos="2710180" algn="l"/>
              </a:tabLst>
            </a:pPr>
            <a:r>
              <a:rPr sz="1400" b="1" spc="-465" dirty="0" smtClean="0">
                <a:latin typeface="Arial"/>
                <a:cs typeface="Arial"/>
              </a:rPr>
              <a:t></a:t>
            </a:r>
            <a:r>
              <a:rPr sz="1400" b="1" spc="130" dirty="0" smtClean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il</a:t>
            </a:r>
            <a:r>
              <a:rPr sz="1000" spc="-5" dirty="0">
                <a:latin typeface="Arial"/>
                <a:cs typeface="Arial"/>
              </a:rPr>
              <a:t> consenso	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7390" y="9232900"/>
            <a:ext cx="55841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11020" algn="l"/>
                <a:tab pos="4104640" algn="l"/>
              </a:tabLst>
            </a:pPr>
            <a:r>
              <a:rPr sz="1000" b="1" spc="-5" dirty="0">
                <a:latin typeface="Arial"/>
                <a:cs typeface="Arial"/>
              </a:rPr>
              <a:t>Venezia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………………………	Firma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genitori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…………………………	</a:t>
            </a:r>
            <a:r>
              <a:rPr sz="1000" b="1" spc="-5" dirty="0">
                <a:latin typeface="Arial"/>
                <a:cs typeface="Arial"/>
              </a:rPr>
              <a:t>……………………………..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8180" y="9765029"/>
            <a:ext cx="6464300" cy="268021"/>
          </a:xfrm>
          <a:prstGeom prst="rect">
            <a:avLst/>
          </a:prstGeom>
          <a:ln w="9525">
            <a:solidFill>
              <a:srgbClr val="FF0000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063625" marR="597535" indent="-460375">
              <a:lnSpc>
                <a:spcPct val="100000"/>
              </a:lnSpc>
              <a:spcBef>
                <a:spcPts val="409"/>
              </a:spcBef>
            </a:pPr>
            <a:r>
              <a:rPr sz="700" b="1" spc="-5" dirty="0">
                <a:solidFill>
                  <a:srgbClr val="CC0000"/>
                </a:solidFill>
                <a:latin typeface="Tahoma"/>
                <a:cs typeface="Tahoma"/>
              </a:rPr>
              <a:t>L’ISCRIZIONE SI RITIENE CONFERMATA SOLO A RICEVIMENTO </a:t>
            </a:r>
            <a:r>
              <a:rPr sz="700" b="1" spc="-10" dirty="0">
                <a:solidFill>
                  <a:srgbClr val="CC0000"/>
                </a:solidFill>
                <a:latin typeface="Tahoma"/>
                <a:cs typeface="Tahoma"/>
              </a:rPr>
              <a:t>DA </a:t>
            </a:r>
            <a:r>
              <a:rPr sz="700" b="1" spc="-5" dirty="0">
                <a:solidFill>
                  <a:srgbClr val="CC0000"/>
                </a:solidFill>
                <a:latin typeface="Tahoma"/>
                <a:cs typeface="Tahoma"/>
              </a:rPr>
              <a:t>PARTE </a:t>
            </a:r>
            <a:r>
              <a:rPr sz="700" b="1" spc="-10" dirty="0">
                <a:solidFill>
                  <a:srgbClr val="CC0000"/>
                </a:solidFill>
                <a:latin typeface="Tahoma"/>
                <a:cs typeface="Tahoma"/>
              </a:rPr>
              <a:t>DELLA </a:t>
            </a:r>
            <a:r>
              <a:rPr sz="700" b="1" dirty="0">
                <a:solidFill>
                  <a:srgbClr val="CC0000"/>
                </a:solidFill>
                <a:latin typeface="Tahoma"/>
                <a:cs typeface="Tahoma"/>
              </a:rPr>
              <a:t>SEGRETERIA </a:t>
            </a:r>
            <a:r>
              <a:rPr sz="700" b="1" spc="-5" dirty="0">
                <a:solidFill>
                  <a:srgbClr val="CC0000"/>
                </a:solidFill>
                <a:latin typeface="Tahoma"/>
                <a:cs typeface="Tahoma"/>
              </a:rPr>
              <a:t>(info@barchettablu.it)  DEL PRESENTE </a:t>
            </a:r>
            <a:r>
              <a:rPr sz="700" b="1" spc="-5" dirty="0" smtClean="0">
                <a:solidFill>
                  <a:srgbClr val="CC0000"/>
                </a:solidFill>
                <a:latin typeface="Tahoma"/>
                <a:cs typeface="Tahoma"/>
              </a:rPr>
              <a:t>MODULO</a:t>
            </a:r>
            <a:r>
              <a:rPr lang="it-IT" sz="700" b="1" spc="-5" dirty="0" smtClean="0">
                <a:solidFill>
                  <a:srgbClr val="CC0000"/>
                </a:solidFill>
                <a:latin typeface="Tahoma"/>
                <a:cs typeface="Tahoma"/>
              </a:rPr>
              <a:t> E </a:t>
            </a:r>
            <a:r>
              <a:rPr sz="700" b="1" spc="-5" dirty="0" smtClean="0">
                <a:solidFill>
                  <a:srgbClr val="CC0000"/>
                </a:solidFill>
                <a:latin typeface="Tahoma"/>
                <a:cs typeface="Tahoma"/>
              </a:rPr>
              <a:t>DI </a:t>
            </a:r>
            <a:r>
              <a:rPr sz="700" b="1" spc="-5" dirty="0">
                <a:solidFill>
                  <a:srgbClr val="CC0000"/>
                </a:solidFill>
                <a:latin typeface="Tahoma"/>
                <a:cs typeface="Tahoma"/>
              </a:rPr>
              <a:t>COPIA DELLA CONTABILE</a:t>
            </a:r>
            <a:r>
              <a:rPr sz="700" b="1" spc="40" dirty="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sz="700" b="1" spc="-5" dirty="0">
                <a:solidFill>
                  <a:srgbClr val="CC0000"/>
                </a:solidFill>
                <a:latin typeface="Tahoma"/>
                <a:cs typeface="Tahoma"/>
              </a:rPr>
              <a:t>BANCARIA</a:t>
            </a:r>
            <a:endParaRPr sz="7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7590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</TotalTime>
  <Words>878</Words>
  <Application>Microsoft Office PowerPoint</Application>
  <PresentationFormat>Personalizzato</PresentationFormat>
  <Paragraphs>57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Office Theme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sottoscritti</dc:title>
  <dc:creator>BarchettaBlu</dc:creator>
  <cp:lastModifiedBy>PC 2</cp:lastModifiedBy>
  <cp:revision>20</cp:revision>
  <cp:lastPrinted>2021-05-12T07:25:18Z</cp:lastPrinted>
  <dcterms:created xsi:type="dcterms:W3CDTF">2021-05-11T11:05:53Z</dcterms:created>
  <dcterms:modified xsi:type="dcterms:W3CDTF">2021-06-30T08:51:00Z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2020-06-17T00:00:00Z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2021-05-11T00:00:00Z</vt:filetime>
  </property>
</Properties>
</file>