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</p:sldIdLst>
  <p:sldSz cx="7556500" cy="106934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660" y="-46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806301" y="560928"/>
            <a:ext cx="728621" cy="623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8530" y="432434"/>
            <a:ext cx="382269" cy="571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326504" y="294004"/>
            <a:ext cx="587375" cy="5048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66109" y="10196406"/>
            <a:ext cx="2286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chettablu.it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05023" y="88581"/>
            <a:ext cx="1108075" cy="778254"/>
            <a:chOff x="5806301" y="294004"/>
            <a:chExt cx="1108075" cy="890905"/>
          </a:xfrm>
        </p:grpSpPr>
        <p:sp>
          <p:nvSpPr>
            <p:cNvPr id="3" name="object 3"/>
            <p:cNvSpPr/>
            <p:nvPr/>
          </p:nvSpPr>
          <p:spPr>
            <a:xfrm>
              <a:off x="5806301" y="560928"/>
              <a:ext cx="728621" cy="6239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26504" y="294004"/>
              <a:ext cx="587375" cy="5048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49250" y="756816"/>
            <a:ext cx="6781799" cy="41081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latin typeface="Arial"/>
                <a:cs typeface="Arial"/>
              </a:rPr>
              <a:t>Settimane estive con BarchettaBlu </a:t>
            </a:r>
            <a:r>
              <a:rPr sz="1200" b="1" dirty="0">
                <a:latin typeface="Arial"/>
                <a:cs typeface="Arial"/>
              </a:rPr>
              <a:t>LUGLIO </a:t>
            </a:r>
            <a:r>
              <a:rPr sz="1200" b="1" spc="-5" dirty="0">
                <a:latin typeface="Arial"/>
                <a:cs typeface="Arial"/>
              </a:rPr>
              <a:t>- SETTEMBRE</a:t>
            </a:r>
            <a:r>
              <a:rPr sz="1200" b="1" spc="6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202</a:t>
            </a:r>
            <a:r>
              <a:rPr lang="it-IT" sz="1200" b="1" spc="-5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I </a:t>
            </a:r>
            <a:r>
              <a:rPr sz="1000" spc="-5" dirty="0" err="1">
                <a:latin typeface="Arial"/>
                <a:cs typeface="Arial"/>
              </a:rPr>
              <a:t>sottoscritt</a:t>
            </a:r>
            <a:r>
              <a:rPr lang="it-IT" sz="1000" spc="-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 ……………………………….…………………</a:t>
            </a:r>
            <a:r>
              <a:rPr lang="it-IT" sz="1000" spc="-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………………………………………………</a:t>
            </a:r>
            <a:r>
              <a:rPr lang="it-IT" sz="1000" spc="-5" dirty="0">
                <a:latin typeface="Arial"/>
                <a:cs typeface="Arial"/>
              </a:rPr>
              <a:t>………………………….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genitor</a:t>
            </a:r>
            <a:r>
              <a:rPr lang="it-IT" sz="1000" spc="-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 di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………………………………………… nato/a </a:t>
            </a:r>
            <a:r>
              <a:rPr sz="1000" spc="-10" dirty="0" err="1">
                <a:latin typeface="Arial"/>
                <a:cs typeface="Arial"/>
              </a:rPr>
              <a:t>il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…………</a:t>
            </a:r>
            <a:r>
              <a:rPr lang="it-IT" sz="1000" spc="-5" dirty="0">
                <a:latin typeface="Arial"/>
                <a:cs typeface="Arial"/>
              </a:rPr>
              <a:t>………..</a:t>
            </a:r>
            <a:r>
              <a:rPr sz="1000" spc="-5" dirty="0">
                <a:latin typeface="Arial"/>
                <a:cs typeface="Arial"/>
              </a:rPr>
              <a:t>…</a:t>
            </a:r>
            <a:r>
              <a:rPr lang="it-IT" sz="1000" spc="-5" dirty="0">
                <a:latin typeface="Arial"/>
                <a:cs typeface="Arial"/>
              </a:rPr>
              <a:t>… a …</a:t>
            </a:r>
            <a:r>
              <a:rPr sz="1000" spc="-5" dirty="0">
                <a:latin typeface="Arial"/>
                <a:cs typeface="Arial"/>
              </a:rPr>
              <a:t>…………………</a:t>
            </a:r>
            <a:r>
              <a:rPr lang="it-IT" sz="1000" spc="-5" dirty="0">
                <a:latin typeface="Arial"/>
                <a:cs typeface="Arial"/>
              </a:rPr>
              <a:t>……...</a:t>
            </a:r>
            <a:r>
              <a:rPr sz="1000" spc="-5" dirty="0">
                <a:latin typeface="Arial"/>
                <a:cs typeface="Arial"/>
              </a:rPr>
              <a:t>…………</a:t>
            </a:r>
            <a:r>
              <a:rPr lang="it-IT" sz="1000" spc="-5" dirty="0">
                <a:latin typeface="Arial"/>
                <a:cs typeface="Arial"/>
              </a:rPr>
              <a:t>………..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codice fiscale bambino/a ……………………………………………………………………………………………………………….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r</a:t>
            </a:r>
            <a:r>
              <a:rPr sz="1000" spc="-5" dirty="0" err="1">
                <a:latin typeface="Arial"/>
                <a:cs typeface="Arial"/>
              </a:rPr>
              <a:t>esidente</a:t>
            </a:r>
            <a:r>
              <a:rPr sz="1000" spc="-5" dirty="0">
                <a:latin typeface="Arial"/>
                <a:cs typeface="Arial"/>
              </a:rPr>
              <a:t> e/o </a:t>
            </a:r>
            <a:r>
              <a:rPr sz="1000" spc="-5" dirty="0" err="1">
                <a:latin typeface="Arial"/>
                <a:cs typeface="Arial"/>
              </a:rPr>
              <a:t>domiciliato</a:t>
            </a:r>
            <a:r>
              <a:rPr lang="it-IT" sz="1000" spc="-5" dirty="0">
                <a:latin typeface="Arial"/>
                <a:cs typeface="Arial"/>
              </a:rPr>
              <a:t>/a</a:t>
            </a:r>
            <a:r>
              <a:rPr sz="1000" spc="-5" dirty="0">
                <a:latin typeface="Arial"/>
                <a:cs typeface="Arial"/>
              </a:rPr>
              <a:t> a …………………………………</a:t>
            </a:r>
            <a:r>
              <a:rPr lang="it-IT" sz="1000" spc="-5" dirty="0">
                <a:latin typeface="Arial"/>
                <a:cs typeface="Arial"/>
              </a:rPr>
              <a:t>………………………………………………………………………...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el</a:t>
            </a:r>
            <a:r>
              <a:rPr lang="it-IT" sz="1000" spc="-5" dirty="0">
                <a:latin typeface="Arial"/>
                <a:cs typeface="Arial"/>
              </a:rPr>
              <a:t>l mamma</a:t>
            </a:r>
            <a:r>
              <a:rPr sz="1000" spc="-5" dirty="0">
                <a:latin typeface="Arial"/>
                <a:cs typeface="Arial"/>
              </a:rPr>
              <a:t> …………………………………….. cell.</a:t>
            </a:r>
            <a:r>
              <a:rPr lang="it-IT" sz="1000" spc="-5" dirty="0">
                <a:latin typeface="Arial"/>
                <a:cs typeface="Arial"/>
              </a:rPr>
              <a:t> papà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……………………………………………………………………</a:t>
            </a:r>
            <a:r>
              <a:rPr lang="it-IT" sz="1000" dirty="0">
                <a:latin typeface="Arial"/>
                <a:cs typeface="Arial"/>
              </a:rPr>
              <a:t>……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e-mail</a:t>
            </a:r>
            <a:r>
              <a:rPr lang="it-IT" sz="1000" spc="-5" dirty="0">
                <a:latin typeface="Arial"/>
                <a:cs typeface="Arial"/>
              </a:rPr>
              <a:t> mamma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…………………………………..……………</a:t>
            </a:r>
            <a:r>
              <a:rPr lang="it-IT" sz="1000" spc="-5" dirty="0" err="1">
                <a:latin typeface="Arial"/>
                <a:cs typeface="Arial"/>
              </a:rPr>
              <a:t>e-maiil</a:t>
            </a:r>
            <a:r>
              <a:rPr lang="it-IT" sz="1000" spc="-5" dirty="0">
                <a:latin typeface="Arial"/>
                <a:cs typeface="Arial"/>
              </a:rPr>
              <a:t> papà…..</a:t>
            </a:r>
            <a:r>
              <a:rPr sz="1000" spc="-5" dirty="0">
                <a:latin typeface="Arial"/>
                <a:cs typeface="Arial"/>
              </a:rPr>
              <a:t>………………</a:t>
            </a:r>
            <a:r>
              <a:rPr lang="it-IT" sz="1000" spc="-5" dirty="0">
                <a:latin typeface="Arial"/>
                <a:cs typeface="Arial"/>
              </a:rPr>
              <a:t>……………………………………...</a:t>
            </a:r>
          </a:p>
          <a:p>
            <a:pPr marL="12700" marR="5080">
              <a:lnSpc>
                <a:spcPts val="1150"/>
              </a:lnSpc>
            </a:pP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ts val="1095"/>
              </a:lnSpc>
            </a:pPr>
            <a:r>
              <a:rPr sz="1000" spc="-5" dirty="0">
                <a:latin typeface="Arial"/>
                <a:cs typeface="Arial"/>
              </a:rPr>
              <a:t>personale convenzionato Ca’ </a:t>
            </a:r>
            <a:r>
              <a:rPr sz="1000" spc="-5" dirty="0" err="1">
                <a:latin typeface="Arial"/>
                <a:cs typeface="Arial"/>
              </a:rPr>
              <a:t>Foscari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lang="it-IT" sz="1000" spc="-5" dirty="0">
                <a:latin typeface="Arial"/>
                <a:cs typeface="Arial"/>
              </a:rPr>
              <a:t>           </a:t>
            </a:r>
            <a:r>
              <a:rPr sz="1000" spc="-10" dirty="0">
                <a:latin typeface="Arial"/>
                <a:cs typeface="Arial"/>
              </a:rPr>
              <a:t>SI</a:t>
            </a:r>
            <a:r>
              <a:rPr lang="it-IT" sz="1000" spc="-10" dirty="0">
                <a:latin typeface="Arial"/>
                <a:cs typeface="Arial"/>
              </a:rPr>
              <a:t>'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lang="it-IT" sz="1000" spc="35" dirty="0">
                <a:latin typeface="Arial"/>
                <a:cs typeface="Arial"/>
              </a:rPr>
              <a:t>      </a:t>
            </a:r>
            <a:r>
              <a:rPr sz="1000" spc="-10" dirty="0">
                <a:latin typeface="Arial"/>
                <a:cs typeface="Arial"/>
              </a:rPr>
              <a:t>NO</a:t>
            </a:r>
            <a:endParaRPr lang="it-IT" sz="1000" spc="-10" dirty="0">
              <a:latin typeface="Arial"/>
              <a:cs typeface="Arial"/>
            </a:endParaRPr>
          </a:p>
          <a:p>
            <a:pPr marL="12700" algn="just">
              <a:lnSpc>
                <a:spcPts val="1095"/>
              </a:lnSpc>
            </a:pPr>
            <a:endParaRPr lang="it-IT" sz="1000" spc="-10" dirty="0">
              <a:latin typeface="Arial"/>
              <a:cs typeface="Arial"/>
            </a:endParaRPr>
          </a:p>
          <a:p>
            <a:pPr marL="12700" algn="just">
              <a:lnSpc>
                <a:spcPts val="1095"/>
              </a:lnSpc>
            </a:pPr>
            <a:r>
              <a:rPr lang="it-IT" sz="1000" spc="-10" dirty="0">
                <a:latin typeface="Arial"/>
                <a:cs typeface="Arial"/>
              </a:rPr>
              <a:t>eventuale strumento suonato ………………………………………………………………………………………............................</a:t>
            </a:r>
          </a:p>
          <a:p>
            <a:pPr marL="12700" algn="just">
              <a:lnSpc>
                <a:spcPts val="1095"/>
              </a:lnSpc>
            </a:pPr>
            <a:endParaRPr lang="it-IT" sz="1000" spc="-10" dirty="0">
              <a:latin typeface="Arial"/>
              <a:cs typeface="Arial"/>
            </a:endParaRPr>
          </a:p>
          <a:p>
            <a:pPr marL="12700" algn="just">
              <a:lnSpc>
                <a:spcPts val="1095"/>
              </a:lnSpc>
            </a:pPr>
            <a:r>
              <a:rPr lang="it-IT" sz="1000" spc="-10" dirty="0">
                <a:latin typeface="Arial"/>
                <a:cs typeface="Arial"/>
              </a:rPr>
              <a:t>possibilità di portare una chitarra                     SI’</a:t>
            </a:r>
            <a:r>
              <a:rPr lang="it-IT" sz="1000" spc="35" dirty="0">
                <a:latin typeface="Arial"/>
                <a:cs typeface="Arial"/>
              </a:rPr>
              <a:t>       </a:t>
            </a:r>
            <a:r>
              <a:rPr lang="it-IT" sz="1000" spc="-10" dirty="0">
                <a:latin typeface="Arial"/>
                <a:cs typeface="Arial"/>
              </a:rPr>
              <a:t>NO</a:t>
            </a:r>
          </a:p>
          <a:p>
            <a:pPr marL="12700" algn="just">
              <a:lnSpc>
                <a:spcPts val="1095"/>
              </a:lnSpc>
            </a:pPr>
            <a:endParaRPr sz="1000" dirty="0">
              <a:latin typeface="Arial"/>
              <a:cs typeface="Arial"/>
            </a:endParaRP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lang="it-IT" sz="1000" spc="-5" dirty="0">
                <a:latin typeface="Arial"/>
                <a:cs typeface="Arial"/>
              </a:rPr>
              <a:t>e</a:t>
            </a:r>
            <a:r>
              <a:rPr sz="1000" spc="-5" dirty="0" err="1">
                <a:latin typeface="Arial"/>
                <a:cs typeface="Arial"/>
              </a:rPr>
              <a:t>ventuali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intolleranze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allergie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………………………………………………………………………………</a:t>
            </a:r>
            <a:r>
              <a:rPr lang="it-IT" sz="1000" dirty="0">
                <a:latin typeface="Arial"/>
                <a:cs typeface="Arial"/>
              </a:rPr>
              <a:t>………………………</a:t>
            </a: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endParaRPr lang="it-IT" sz="1000" dirty="0">
              <a:latin typeface="Arial"/>
              <a:cs typeface="Arial"/>
            </a:endParaRP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sz="1000" spc="-5" dirty="0" err="1">
                <a:latin typeface="Arial"/>
                <a:cs typeface="Arial"/>
              </a:rPr>
              <a:t>eventuali</a:t>
            </a:r>
            <a:r>
              <a:rPr sz="1000" spc="-5" dirty="0">
                <a:latin typeface="Arial"/>
                <a:cs typeface="Arial"/>
              </a:rPr>
              <a:t> esigenze e/o </a:t>
            </a:r>
            <a:r>
              <a:rPr sz="1000" spc="-5" dirty="0" err="1">
                <a:latin typeface="Arial"/>
                <a:cs typeface="Arial"/>
              </a:rPr>
              <a:t>difficoltà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</a:t>
            </a:r>
            <a:r>
              <a:rPr sz="1000" spc="-5" dirty="0" err="1">
                <a:latin typeface="Arial"/>
                <a:cs typeface="Arial"/>
              </a:rPr>
              <a:t>es</a:t>
            </a:r>
            <a:r>
              <a:rPr lang="it-IT" sz="1000" spc="-5" dirty="0">
                <a:latin typeface="Arial"/>
                <a:cs typeface="Arial"/>
              </a:rPr>
              <a:t>. </a:t>
            </a:r>
            <a:r>
              <a:rPr sz="1000" spc="-5" dirty="0" err="1">
                <a:latin typeface="Arial"/>
                <a:cs typeface="Arial"/>
              </a:rPr>
              <a:t>sostegno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scolastico) </a:t>
            </a:r>
            <a:r>
              <a:rPr sz="1000" spc="-5" dirty="0">
                <a:latin typeface="Arial"/>
                <a:cs typeface="Arial"/>
              </a:rPr>
              <a:t>……………………………………</a:t>
            </a:r>
            <a:r>
              <a:rPr lang="it-IT" sz="1000" spc="-5" dirty="0">
                <a:latin typeface="Arial"/>
                <a:cs typeface="Arial"/>
              </a:rPr>
              <a:t>……………….</a:t>
            </a:r>
            <a:r>
              <a:rPr sz="1000" spc="-5" dirty="0">
                <a:latin typeface="Arial"/>
                <a:cs typeface="Arial"/>
              </a:rPr>
              <a:t>…………......</a:t>
            </a:r>
            <a:r>
              <a:rPr lang="it-IT" sz="1000" spc="-5" dirty="0">
                <a:latin typeface="Arial"/>
                <a:cs typeface="Arial"/>
              </a:rPr>
              <a:t>........</a:t>
            </a: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sz="1000" spc="-5" dirty="0" err="1">
                <a:latin typeface="Arial"/>
                <a:cs typeface="Arial"/>
              </a:rPr>
              <a:t>inviare</a:t>
            </a:r>
            <a:r>
              <a:rPr sz="1000" spc="-5" dirty="0">
                <a:latin typeface="Arial"/>
                <a:cs typeface="Arial"/>
              </a:rPr>
              <a:t> eventuale documentazione prima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dell’iscrizione</a:t>
            </a:r>
            <a:r>
              <a:rPr lang="it-IT" sz="1000" spc="-5" dirty="0">
                <a:latin typeface="Arial"/>
                <a:cs typeface="Arial"/>
              </a:rPr>
              <a:t>.</a:t>
            </a:r>
          </a:p>
          <a:p>
            <a:pPr marL="12700" marR="33655" algn="just">
              <a:lnSpc>
                <a:spcPts val="1150"/>
              </a:lnSpc>
              <a:spcBef>
                <a:spcPts val="50"/>
              </a:spcBef>
            </a:pPr>
            <a:endParaRPr lang="it-IT" sz="1000" spc="-5" dirty="0">
              <a:latin typeface="Arial"/>
              <a:cs typeface="Arial"/>
            </a:endParaRPr>
          </a:p>
          <a:p>
            <a:pPr marL="469265" marR="92075" indent="-228600">
              <a:lnSpc>
                <a:spcPct val="50000"/>
              </a:lnSpc>
              <a:tabLst>
                <a:tab pos="461645" algn="l"/>
              </a:tabLst>
            </a:pPr>
            <a:endParaRPr lang="it-IT" sz="1000" spc="-5" dirty="0">
              <a:latin typeface="Arial"/>
              <a:cs typeface="Arial"/>
            </a:endParaRPr>
          </a:p>
          <a:p>
            <a:pPr marL="469265" marR="92075" indent="-228600">
              <a:lnSpc>
                <a:spcPts val="1140"/>
              </a:lnSpc>
              <a:spcBef>
                <a:spcPts val="50"/>
              </a:spcBef>
              <a:tabLst>
                <a:tab pos="461645" algn="l"/>
              </a:tabLst>
            </a:pPr>
            <a:r>
              <a:rPr sz="1000" spc="-5" dirty="0">
                <a:latin typeface="Arial"/>
                <a:cs typeface="Arial"/>
              </a:rPr>
              <a:t>-	chiedo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partecipare alle attività </a:t>
            </a:r>
            <a:r>
              <a:rPr sz="1000" spc="-5" dirty="0" err="1">
                <a:latin typeface="Arial"/>
                <a:cs typeface="Arial"/>
              </a:rPr>
              <a:t>estive</a:t>
            </a:r>
            <a:r>
              <a:rPr sz="1000" spc="-5" dirty="0">
                <a:latin typeface="Arial"/>
                <a:cs typeface="Arial"/>
              </a:rPr>
              <a:t> 202</a:t>
            </a:r>
            <a:r>
              <a:rPr lang="it-IT" sz="1000" spc="-5" dirty="0">
                <a:latin typeface="Arial"/>
                <a:cs typeface="Arial"/>
              </a:rPr>
              <a:t>3</a:t>
            </a:r>
            <a:r>
              <a:rPr sz="1000" spc="-5" dirty="0">
                <a:latin typeface="Arial"/>
                <a:cs typeface="Arial"/>
              </a:rPr>
              <a:t> organizzate da BarchettaBlu</a:t>
            </a:r>
            <a:r>
              <a:rPr lang="it-IT"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083469"/>
              </p:ext>
            </p:extLst>
          </p:nvPr>
        </p:nvGraphicFramePr>
        <p:xfrm>
          <a:off x="708414" y="4935260"/>
          <a:ext cx="6010499" cy="1445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iscrizione BarchettaBlu 20</a:t>
                      </a:r>
                      <a:r>
                        <a:rPr lang="it-IT"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22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-202</a:t>
                      </a:r>
                      <a:r>
                        <a:rPr lang="it-IT"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        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000" b="1" spc="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10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44">
                <a:tc>
                  <a:txBody>
                    <a:bodyPr/>
                    <a:lstStyle/>
                    <a:p>
                      <a:pPr marL="548005" marR="0" indent="-22923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"/>
                        <a:tabLst>
                          <a:tab pos="548640" algn="l"/>
                        </a:tabLst>
                        <a:defRPr/>
                      </a:pPr>
                      <a:r>
                        <a:rPr lang="it-IT" sz="1000" b="1" spc="-5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3 - 7 </a:t>
                      </a:r>
                      <a:r>
                        <a:rPr sz="1000" b="1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b="1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(o aiuto staff   50 €)</a:t>
                      </a:r>
                      <a:endParaRPr lang="it-IT"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809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- 1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8.30-16.00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(o aiuto staff  50 €)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75304"/>
                  </a:ext>
                </a:extLst>
              </a:tr>
              <a:tr h="291795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17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- 2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luglio 8.30-16.00</a:t>
                      </a:r>
                      <a:r>
                        <a:rPr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</a:t>
                      </a:r>
                      <a:r>
                        <a:rPr lang="it-IT" sz="1000" b="1" spc="-5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(o 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aiuto staff  50 €)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795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- 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28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8.30-16.00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 (o aiuto staff  50 €)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71039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367574" y="7061871"/>
            <a:ext cx="6592795" cy="181780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182880">
              <a:lnSpc>
                <a:spcPct val="150000"/>
              </a:lnSpc>
              <a:spcBef>
                <a:spcPts val="175"/>
              </a:spcBef>
            </a:pPr>
            <a:r>
              <a:rPr lang="it-IT" sz="1000" b="1" spc="-5" dirty="0">
                <a:latin typeface="Arial"/>
                <a:cs typeface="Arial"/>
              </a:rPr>
              <a:t>Prima di versare </a:t>
            </a:r>
            <a:r>
              <a:rPr lang="it-IT" sz="1000" b="1" dirty="0">
                <a:latin typeface="Arial"/>
                <a:cs typeface="Arial"/>
              </a:rPr>
              <a:t>la </a:t>
            </a:r>
            <a:r>
              <a:rPr lang="it-IT" sz="1000" b="1" spc="-5" dirty="0">
                <a:latin typeface="Arial"/>
                <a:cs typeface="Arial"/>
              </a:rPr>
              <a:t>quota è necessario avere </a:t>
            </a:r>
            <a:r>
              <a:rPr lang="it-IT" sz="1000" b="1" dirty="0">
                <a:latin typeface="Arial"/>
                <a:cs typeface="Arial"/>
              </a:rPr>
              <a:t>conferma </a:t>
            </a:r>
            <a:r>
              <a:rPr lang="it-IT" sz="1000" b="1" spc="-5" dirty="0">
                <a:latin typeface="Arial"/>
                <a:cs typeface="Arial"/>
              </a:rPr>
              <a:t>dalla segreteria </a:t>
            </a:r>
            <a:r>
              <a:rPr lang="it-IT" sz="1000" b="1" dirty="0">
                <a:latin typeface="Arial"/>
                <a:cs typeface="Arial"/>
              </a:rPr>
              <a:t>della </a:t>
            </a:r>
            <a:r>
              <a:rPr lang="it-IT" sz="1000" b="1" spc="-5" dirty="0">
                <a:latin typeface="Arial"/>
                <a:cs typeface="Arial"/>
              </a:rPr>
              <a:t>disponibilità</a:t>
            </a:r>
            <a:endParaRPr lang="it-IT" sz="1000" spc="-5" dirty="0">
              <a:latin typeface="Arial"/>
              <a:cs typeface="Arial"/>
            </a:endParaRPr>
          </a:p>
          <a:p>
            <a:pPr marL="12700" marR="182880">
              <a:lnSpc>
                <a:spcPct val="150000"/>
              </a:lnSpc>
              <a:spcBef>
                <a:spcPts val="175"/>
              </a:spcBef>
            </a:pPr>
            <a:r>
              <a:rPr lang="it-IT" sz="1000" spc="-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a quota </a:t>
            </a:r>
            <a:r>
              <a:rPr sz="1000" spc="-5" dirty="0" err="1">
                <a:latin typeface="Arial"/>
                <a:cs typeface="Arial"/>
              </a:rPr>
              <a:t>va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versata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mediante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bonifico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bancario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sul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conto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corrente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intestato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lang="it-IT"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Associazione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BarchettaBlu</a:t>
            </a:r>
            <a:r>
              <a:rPr lang="it-IT" sz="1000" dirty="0">
                <a:latin typeface="Arial"/>
                <a:cs typeface="Arial"/>
              </a:rPr>
              <a:t>  </a:t>
            </a:r>
          </a:p>
          <a:p>
            <a:pPr marL="12700" marR="182880">
              <a:lnSpc>
                <a:spcPct val="150000"/>
              </a:lnSpc>
              <a:spcBef>
                <a:spcPts val="175"/>
              </a:spcBef>
            </a:pPr>
            <a:r>
              <a:rPr lang="it-IT" sz="1000" dirty="0">
                <a:latin typeface="Arial"/>
                <a:cs typeface="Arial"/>
              </a:rPr>
              <a:t>IBAN </a:t>
            </a:r>
            <a:r>
              <a:rPr sz="1000" spc="-5" dirty="0">
                <a:latin typeface="Arial"/>
                <a:cs typeface="Arial"/>
              </a:rPr>
              <a:t>IT </a:t>
            </a:r>
            <a:r>
              <a:rPr lang="it-IT" sz="1000" spc="-5" dirty="0">
                <a:latin typeface="Arial"/>
                <a:cs typeface="Arial"/>
              </a:rPr>
              <a:t>20 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lang="it-IT" sz="1000" spc="-5" dirty="0">
                <a:latin typeface="Arial"/>
                <a:cs typeface="Arial"/>
              </a:rPr>
              <a:t>05034 02196 000000009382 </a:t>
            </a:r>
            <a:r>
              <a:rPr lang="en-US" sz="1000" dirty="0">
                <a:latin typeface="Arial"/>
                <a:cs typeface="Arial"/>
              </a:rPr>
              <a:t>SWIFT BAPPIT21732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r>
              <a:rPr sz="1000" spc="-5" dirty="0" err="1">
                <a:latin typeface="Arial"/>
                <a:cs typeface="Arial"/>
              </a:rPr>
              <a:t>causale</a:t>
            </a:r>
            <a:r>
              <a:rPr sz="1000" spc="-5" dirty="0">
                <a:latin typeface="Arial"/>
                <a:cs typeface="Arial"/>
              </a:rPr>
              <a:t> del versamento: </a:t>
            </a:r>
            <a:r>
              <a:rPr sz="1000" dirty="0">
                <a:latin typeface="Arial"/>
                <a:cs typeface="Arial"/>
              </a:rPr>
              <a:t>nome </a:t>
            </a:r>
            <a:r>
              <a:rPr sz="1000" spc="-5" dirty="0">
                <a:latin typeface="Arial"/>
                <a:cs typeface="Arial"/>
              </a:rPr>
              <a:t>e cognome del bambino, </a:t>
            </a:r>
            <a:r>
              <a:rPr sz="1000" spc="-5" dirty="0" err="1">
                <a:latin typeface="Arial"/>
                <a:cs typeface="Arial"/>
              </a:rPr>
              <a:t>iscrizione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dal/a</a:t>
            </a:r>
            <a:endParaRPr lang="it-IT" sz="1000" spc="-5" dirty="0"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r>
              <a:rPr lang="it-IT" sz="1000" spc="-5" dirty="0">
                <a:latin typeface="Arial"/>
                <a:cs typeface="Arial"/>
              </a:rPr>
              <a:t>la quota non potrà essere rimborsata in nessun caso</a:t>
            </a:r>
            <a:endParaRPr sz="1100" dirty="0">
              <a:latin typeface="Arial"/>
              <a:cs typeface="Arial"/>
            </a:endParaRPr>
          </a:p>
          <a:p>
            <a:pPr marL="461645" indent="-220979">
              <a:lnSpc>
                <a:spcPct val="150000"/>
              </a:lnSpc>
              <a:spcBef>
                <a:spcPts val="980"/>
              </a:spcBef>
              <a:buChar char="-"/>
              <a:tabLst>
                <a:tab pos="461645" algn="l"/>
                <a:tab pos="462280" algn="l"/>
              </a:tabLst>
            </a:pPr>
            <a:r>
              <a:rPr sz="1000" spc="-5" dirty="0" err="1">
                <a:latin typeface="Arial"/>
                <a:cs typeface="Arial"/>
              </a:rPr>
              <a:t>autorizzo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mia/o </a:t>
            </a:r>
            <a:r>
              <a:rPr sz="1000" spc="-5" dirty="0">
                <a:latin typeface="Arial"/>
                <a:cs typeface="Arial"/>
              </a:rPr>
              <a:t>figlia/o a </a:t>
            </a:r>
            <a:r>
              <a:rPr sz="1000" spc="-5" dirty="0" err="1">
                <a:latin typeface="Arial"/>
                <a:cs typeface="Arial"/>
              </a:rPr>
              <a:t>partecipare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lang="it-IT" sz="1000" spc="-5" dirty="0">
                <a:latin typeface="Arial"/>
                <a:cs typeface="Arial"/>
              </a:rPr>
              <a:t> eventuali </a:t>
            </a:r>
            <a:r>
              <a:rPr sz="1000" spc="-5" dirty="0" err="1">
                <a:latin typeface="Arial"/>
                <a:cs typeface="Arial"/>
              </a:rPr>
              <a:t>uscite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previste </a:t>
            </a:r>
            <a:r>
              <a:rPr sz="1000" spc="-5" dirty="0">
                <a:latin typeface="Arial"/>
                <a:cs typeface="Arial"/>
              </a:rPr>
              <a:t>durante le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attività</a:t>
            </a:r>
            <a:r>
              <a:rPr sz="1000" spc="-5" dirty="0">
                <a:latin typeface="Arial"/>
                <a:cs typeface="Arial"/>
              </a:rPr>
              <a:t>;</a:t>
            </a:r>
            <a:endParaRPr sz="900" dirty="0">
              <a:latin typeface="Arial"/>
              <a:cs typeface="Arial"/>
            </a:endParaRPr>
          </a:p>
          <a:p>
            <a:pPr marL="461645" indent="-220979">
              <a:lnSpc>
                <a:spcPct val="150000"/>
              </a:lnSpc>
              <a:buChar char="-"/>
              <a:tabLst>
                <a:tab pos="461645" algn="l"/>
                <a:tab pos="462280" algn="l"/>
              </a:tabLst>
            </a:pPr>
            <a:r>
              <a:rPr sz="1000" spc="-5" dirty="0" err="1">
                <a:latin typeface="Arial"/>
                <a:cs typeface="Arial"/>
              </a:rPr>
              <a:t>autorizzo</a:t>
            </a:r>
            <a:r>
              <a:rPr sz="1000" spc="-5" dirty="0">
                <a:latin typeface="Arial"/>
                <a:cs typeface="Arial"/>
              </a:rPr>
              <a:t> le </a:t>
            </a:r>
            <a:r>
              <a:rPr sz="1000" spc="-5" dirty="0" err="1">
                <a:latin typeface="Arial"/>
                <a:cs typeface="Arial"/>
              </a:rPr>
              <a:t>seguenti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persone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al </a:t>
            </a:r>
            <a:r>
              <a:rPr sz="1000" spc="-5" dirty="0" err="1">
                <a:latin typeface="Arial"/>
                <a:cs typeface="Arial"/>
              </a:rPr>
              <a:t>ritiro</a:t>
            </a:r>
            <a:r>
              <a:rPr sz="1000" spc="-5" dirty="0">
                <a:latin typeface="Arial"/>
                <a:cs typeface="Arial"/>
              </a:rPr>
              <a:t> del bambino al </a:t>
            </a:r>
            <a:r>
              <a:rPr sz="1000" dirty="0" err="1">
                <a:latin typeface="Arial"/>
                <a:cs typeface="Arial"/>
              </a:rPr>
              <a:t>termine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delle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attività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521139"/>
              </p:ext>
            </p:extLst>
          </p:nvPr>
        </p:nvGraphicFramePr>
        <p:xfrm>
          <a:off x="673657" y="8904238"/>
          <a:ext cx="6053752" cy="10840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0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2556">
                <a:tc>
                  <a:txBody>
                    <a:bodyPr/>
                    <a:lstStyle/>
                    <a:p>
                      <a:pPr marL="90805" marR="506095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Nome e  </a:t>
                      </a:r>
                      <a:r>
                        <a:rPr sz="1000" b="1" dirty="0" err="1">
                          <a:latin typeface="Arial"/>
                          <a:cs typeface="Arial"/>
                        </a:rPr>
                        <a:t>Cogno</a:t>
                      </a:r>
                      <a:r>
                        <a:rPr lang="it-IT" sz="10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Telefono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332740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Rapporto di parentela (nonna,  babysitter…)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27380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Numero di 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Documen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917013"/>
              </p:ext>
            </p:extLst>
          </p:nvPr>
        </p:nvGraphicFramePr>
        <p:xfrm>
          <a:off x="708414" y="6480305"/>
          <a:ext cx="6000671" cy="531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671">
                  <a:extLst>
                    <a:ext uri="{9D8B030D-6E8A-4147-A177-3AD203B41FA5}">
                      <a16:colId xmlns:a16="http://schemas.microsoft.com/office/drawing/2014/main" val="3946929119"/>
                    </a:ext>
                  </a:extLst>
                </a:gridCol>
              </a:tblGrid>
              <a:tr h="269239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iscrizione BarchettaBlu 2023-</a:t>
                      </a:r>
                      <a:r>
                        <a:rPr lang="it-IT" sz="1000" b="1" baseline="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             10 €</a:t>
                      </a:r>
                      <a:endParaRPr sz="1000" b="1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800615"/>
                  </a:ext>
                </a:extLst>
              </a:tr>
              <a:tr h="262117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 settembre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€                                 (o aiuto staff   50 €)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09449"/>
                  </a:ext>
                </a:extLst>
              </a:tr>
            </a:tbl>
          </a:graphicData>
        </a:graphic>
      </p:graphicFrame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96"/>
          <a:stretch/>
        </p:blipFill>
        <p:spPr>
          <a:xfrm>
            <a:off x="806450" y="12600"/>
            <a:ext cx="1259589" cy="75154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585461" y="9985514"/>
            <a:ext cx="6545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Note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.............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4435" y="1368846"/>
            <a:ext cx="5785485" cy="4131772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0665" marR="6985" lvl="0">
              <a:lnSpc>
                <a:spcPts val="1150"/>
              </a:lnSpc>
              <a:spcBef>
                <a:spcPts val="175"/>
              </a:spcBef>
              <a:tabLst>
                <a:tab pos="461645" algn="l"/>
                <a:tab pos="462280" algn="l"/>
              </a:tabLst>
            </a:pPr>
            <a:r>
              <a:rPr lang="it-IT" sz="1000" spc="-5" dirty="0">
                <a:latin typeface="Arial"/>
                <a:cs typeface="Arial"/>
              </a:rPr>
              <a:t>E inoltre</a:t>
            </a:r>
          </a:p>
          <a:p>
            <a:pPr marL="412115" marR="6985" lvl="0" indent="-171450">
              <a:lnSpc>
                <a:spcPts val="1150"/>
              </a:lnSpc>
              <a:spcBef>
                <a:spcPts val="175"/>
              </a:spcBef>
              <a:buFontTx/>
              <a:buChar char="-"/>
              <a:tabLst>
                <a:tab pos="461645" algn="l"/>
                <a:tab pos="462280" algn="l"/>
              </a:tabLst>
            </a:pPr>
            <a:r>
              <a:rPr sz="1000" spc="-5" dirty="0" err="1">
                <a:latin typeface="Arial"/>
                <a:cs typeface="Arial"/>
              </a:rPr>
              <a:t>autorizzo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la </a:t>
            </a:r>
            <a:r>
              <a:rPr sz="1000" spc="-5" dirty="0">
                <a:latin typeface="Arial"/>
                <a:cs typeface="Arial"/>
              </a:rPr>
              <a:t>misura della temperatura </a:t>
            </a:r>
            <a:r>
              <a:rPr sz="1000" spc="-10" dirty="0">
                <a:latin typeface="Arial"/>
                <a:cs typeface="Arial"/>
              </a:rPr>
              <a:t>corporea </a:t>
            </a:r>
            <a:r>
              <a:rPr sz="1000" spc="-5" dirty="0">
                <a:latin typeface="Arial"/>
                <a:cs typeface="Arial"/>
              </a:rPr>
              <a:t>all’ingresso, all’uscita e al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bisogno</a:t>
            </a:r>
            <a:endParaRPr lang="it-IT" sz="1000" spc="-5" dirty="0">
              <a:latin typeface="Arial"/>
              <a:cs typeface="Arial"/>
            </a:endParaRPr>
          </a:p>
          <a:p>
            <a:pPr marL="240666">
              <a:lnSpc>
                <a:spcPts val="1175"/>
              </a:lnSpc>
              <a:tabLst>
                <a:tab pos="461645" algn="l"/>
                <a:tab pos="462280" algn="l"/>
              </a:tabLst>
            </a:pPr>
            <a:r>
              <a:rPr lang="it-IT" sz="1000" dirty="0">
                <a:latin typeface="Arial"/>
                <a:cs typeface="Arial"/>
              </a:rPr>
              <a:t>-    </a:t>
            </a:r>
            <a:r>
              <a:rPr sz="1000" spc="5" dirty="0">
                <a:latin typeface="Arial"/>
                <a:cs typeface="Arial"/>
              </a:rPr>
              <a:t>mi </a:t>
            </a:r>
            <a:r>
              <a:rPr sz="1000" spc="-5" dirty="0">
                <a:latin typeface="Arial"/>
                <a:cs typeface="Arial"/>
              </a:rPr>
              <a:t>impegno a comunicare ogni variazione a quanto dichiarato ricompilando questo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modulo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Arial"/>
              <a:cs typeface="Arial"/>
            </a:endParaRPr>
          </a:p>
          <a:p>
            <a:pPr marL="12700" marR="6350" algn="just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Dichiaro infine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essere a conoscenza, sottoscrivere e accettare l’informativa e le finalità del  trattamento e della protezione dei dati personali che fanno </a:t>
            </a:r>
            <a:r>
              <a:rPr sz="1000" dirty="0">
                <a:latin typeface="Arial"/>
                <a:cs typeface="Arial"/>
              </a:rPr>
              <a:t>riferimento </a:t>
            </a:r>
            <a:r>
              <a:rPr sz="1000" spc="-5" dirty="0">
                <a:latin typeface="Arial"/>
                <a:cs typeface="Arial"/>
              </a:rPr>
              <a:t>al Regolamento UE 20016/679  (GDPR) sono visionabili sul sito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  <a:hlinkClick r:id="rId2"/>
              </a:rPr>
              <a:t>www.barchettablu.it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Arial"/>
              <a:cs typeface="Arial"/>
            </a:endParaRPr>
          </a:p>
          <a:p>
            <a:pPr marL="12700" algn="just">
              <a:lnSpc>
                <a:spcPts val="1170"/>
              </a:lnSpc>
            </a:pPr>
            <a:r>
              <a:rPr sz="1000" spc="-5" dirty="0">
                <a:latin typeface="Arial"/>
                <a:cs typeface="Arial"/>
              </a:rPr>
              <a:t>In particolare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qualità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genitori esercenti la potestà genitoriale, </a:t>
            </a:r>
            <a:r>
              <a:rPr sz="1000" dirty="0">
                <a:latin typeface="Arial"/>
                <a:cs typeface="Arial"/>
              </a:rPr>
              <a:t>di</a:t>
            </a:r>
            <a:r>
              <a:rPr sz="1000" spc="1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………………………………………</a:t>
            </a:r>
            <a:endParaRPr lang="it-IT" sz="1000" spc="-5" dirty="0">
              <a:latin typeface="Arial"/>
              <a:cs typeface="Arial"/>
            </a:endParaRPr>
          </a:p>
          <a:p>
            <a:pPr marL="12700" algn="just">
              <a:lnSpc>
                <a:spcPts val="1170"/>
              </a:lnSpc>
            </a:pPr>
            <a:endParaRPr sz="1000" dirty="0">
              <a:latin typeface="Arial"/>
              <a:cs typeface="Arial"/>
            </a:endParaRPr>
          </a:p>
          <a:p>
            <a:pPr marL="469265" marR="5080" indent="-228600" algn="just">
              <a:lnSpc>
                <a:spcPts val="1150"/>
              </a:lnSpc>
              <a:spcBef>
                <a:spcPts val="5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di aver preso visione dell’informativa sulla tutela della privacy dei minori,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materia  di trattamento dei dati personali ed esprimono la loro autorizzazione al trattamento dei dati  secondo tale normativa (GDPR Codice in materia di protezione dei dati personali -  REGOLAMENTO UE 2016/679)</a:t>
            </a:r>
            <a:endParaRPr sz="1000" dirty="0">
              <a:latin typeface="Arial"/>
              <a:cs typeface="Arial"/>
            </a:endParaRPr>
          </a:p>
          <a:p>
            <a:pPr marL="469265" indent="-228600" algn="just">
              <a:lnSpc>
                <a:spcPts val="1105"/>
              </a:lnSpc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l’effettuazione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l’utilizzo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fotografie,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video,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altri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materiali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audiovisivi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espressivi</a:t>
            </a:r>
            <a:endParaRPr sz="1000" dirty="0">
              <a:latin typeface="Arial"/>
              <a:cs typeface="Arial"/>
            </a:endParaRPr>
          </a:p>
          <a:p>
            <a:pPr marL="469265" marR="12700" algn="just">
              <a:lnSpc>
                <a:spcPct val="95700"/>
              </a:lnSpc>
              <a:spcBef>
                <a:spcPts val="30"/>
              </a:spcBef>
            </a:pPr>
            <a:r>
              <a:rPr sz="1000" spc="-5" dirty="0">
                <a:latin typeface="Arial"/>
                <a:cs typeface="Arial"/>
              </a:rPr>
              <a:t>anche contenenti l’immagine </a:t>
            </a:r>
            <a:r>
              <a:rPr sz="1000" spc="-10" dirty="0">
                <a:latin typeface="Arial"/>
                <a:cs typeface="Arial"/>
              </a:rPr>
              <a:t>dei </a:t>
            </a:r>
            <a:r>
              <a:rPr sz="1000" spc="-5" dirty="0">
                <a:latin typeface="Arial"/>
                <a:cs typeface="Arial"/>
              </a:rPr>
              <a:t>minori, </a:t>
            </a:r>
            <a:r>
              <a:rPr sz="1000" dirty="0">
                <a:latin typeface="Arial"/>
                <a:cs typeface="Arial"/>
              </a:rPr>
              <a:t>il nome </a:t>
            </a:r>
            <a:r>
              <a:rPr sz="1000" spc="-5" dirty="0">
                <a:latin typeface="Arial"/>
                <a:cs typeface="Arial"/>
              </a:rPr>
              <a:t>e </a:t>
            </a:r>
            <a:r>
              <a:rPr sz="1000" spc="-15" dirty="0">
                <a:latin typeface="Arial"/>
                <a:cs typeface="Arial"/>
              </a:rPr>
              <a:t>la </a:t>
            </a:r>
            <a:r>
              <a:rPr sz="1000" spc="-10" dirty="0">
                <a:latin typeface="Arial"/>
                <a:cs typeface="Arial"/>
              </a:rPr>
              <a:t>voce, </a:t>
            </a:r>
            <a:r>
              <a:rPr sz="1000" spc="-5" dirty="0">
                <a:latin typeface="Arial"/>
                <a:cs typeface="Arial"/>
              </a:rPr>
              <a:t>disegni o produzioni realizzate  durante la partecipazione alle attività educative, didattiche, ludiche per scopi didattici,  documentativi, divulgativi, non commerciali, nonché per l’archiviazione e </a:t>
            </a:r>
            <a:r>
              <a:rPr sz="1000" dirty="0">
                <a:latin typeface="Arial"/>
                <a:cs typeface="Arial"/>
              </a:rPr>
              <a:t>il </a:t>
            </a:r>
            <a:r>
              <a:rPr sz="1000" spc="-5" dirty="0">
                <a:latin typeface="Arial"/>
                <a:cs typeface="Arial"/>
              </a:rPr>
              <a:t>trattamento dei dati  sensibili del minore</a:t>
            </a:r>
            <a:endParaRPr sz="1000" dirty="0">
              <a:latin typeface="Arial"/>
              <a:cs typeface="Arial"/>
            </a:endParaRPr>
          </a:p>
          <a:p>
            <a:pPr marL="469265" marR="6985" indent="-228600" algn="just">
              <a:lnSpc>
                <a:spcPct val="95500"/>
              </a:lnSpc>
              <a:spcBef>
                <a:spcPts val="5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 la realizzazione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album cartacei </a:t>
            </a:r>
            <a:r>
              <a:rPr sz="1000" spc="5" dirty="0">
                <a:latin typeface="Arial"/>
                <a:cs typeface="Arial"/>
              </a:rPr>
              <a:t>e/o </a:t>
            </a:r>
            <a:r>
              <a:rPr sz="1000" spc="-5" dirty="0">
                <a:latin typeface="Arial"/>
                <a:cs typeface="Arial"/>
              </a:rPr>
              <a:t>digitali con foto/video dei bambini e  consegnate anche tramite </a:t>
            </a:r>
            <a:r>
              <a:rPr sz="1000" dirty="0">
                <a:latin typeface="Arial"/>
                <a:cs typeface="Arial"/>
              </a:rPr>
              <a:t>memorie </a:t>
            </a:r>
            <a:r>
              <a:rPr sz="1000" spc="-5" dirty="0">
                <a:latin typeface="Arial"/>
                <a:cs typeface="Arial"/>
              </a:rPr>
              <a:t>USB, </a:t>
            </a:r>
            <a:r>
              <a:rPr sz="1000" dirty="0">
                <a:latin typeface="Arial"/>
                <a:cs typeface="Arial"/>
              </a:rPr>
              <a:t>CD, </a:t>
            </a:r>
            <a:r>
              <a:rPr sz="1000" spc="-5" dirty="0">
                <a:latin typeface="Arial"/>
                <a:cs typeface="Arial"/>
              </a:rPr>
              <a:t>DVD od altri supporti agli altri genitori dei  partecipanti alle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attività</a:t>
            </a:r>
            <a:endParaRPr sz="1000" dirty="0">
              <a:latin typeface="Arial"/>
              <a:cs typeface="Arial"/>
            </a:endParaRPr>
          </a:p>
          <a:p>
            <a:pPr marL="469265" marR="13970" indent="-228600">
              <a:lnSpc>
                <a:spcPts val="1150"/>
              </a:lnSpc>
              <a:spcBef>
                <a:spcPts val="3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 l’utilizzo </a:t>
            </a:r>
            <a:r>
              <a:rPr sz="1000" spc="-10" dirty="0">
                <a:latin typeface="Arial"/>
                <a:cs typeface="Arial"/>
              </a:rPr>
              <a:t>dell’indirizzo </a:t>
            </a:r>
            <a:r>
              <a:rPr sz="1000" spc="-5" dirty="0">
                <a:latin typeface="Arial"/>
                <a:cs typeface="Arial"/>
              </a:rPr>
              <a:t>della posta elettronica indicato nel modulo di iscrizione </a:t>
            </a:r>
            <a:r>
              <a:rPr sz="1000" spc="-10" dirty="0">
                <a:latin typeface="Arial"/>
                <a:cs typeface="Arial"/>
              </a:rPr>
              <a:t>per  </a:t>
            </a:r>
            <a:r>
              <a:rPr sz="1000" spc="-5" dirty="0">
                <a:latin typeface="Arial"/>
                <a:cs typeface="Arial"/>
              </a:rPr>
              <a:t>eventuali comunicazioni e newsletter inerenti le attività di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BarchettaBlu</a:t>
            </a:r>
            <a:endParaRPr sz="1000" dirty="0">
              <a:latin typeface="Arial"/>
              <a:cs typeface="Arial"/>
            </a:endParaRPr>
          </a:p>
          <a:p>
            <a:pPr marL="469265" marR="10795" indent="-228600">
              <a:lnSpc>
                <a:spcPts val="1150"/>
              </a:lnSpc>
              <a:spcBef>
                <a:spcPts val="1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di esonerare BarchettaBlu e suoi collaboratori da ogni possibile responsabilità  civile diretta e/o indiretta inerente a </a:t>
            </a:r>
            <a:r>
              <a:rPr sz="1000" dirty="0">
                <a:latin typeface="Arial"/>
                <a:cs typeface="Arial"/>
              </a:rPr>
              <a:t>un </a:t>
            </a:r>
            <a:r>
              <a:rPr sz="1000" spc="-5" dirty="0">
                <a:latin typeface="Arial"/>
                <a:cs typeface="Arial"/>
              </a:rPr>
              <a:t>uso scorretto del materiale </a:t>
            </a:r>
            <a:r>
              <a:rPr sz="1000" dirty="0">
                <a:latin typeface="Arial"/>
                <a:cs typeface="Arial"/>
              </a:rPr>
              <a:t>da </a:t>
            </a:r>
            <a:r>
              <a:rPr sz="1000" spc="-5" dirty="0">
                <a:latin typeface="Arial"/>
                <a:cs typeface="Arial"/>
              </a:rPr>
              <a:t>parte </a:t>
            </a:r>
            <a:r>
              <a:rPr sz="1000" dirty="0">
                <a:latin typeface="Arial"/>
                <a:cs typeface="Arial"/>
              </a:rPr>
              <a:t>di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terzi</a:t>
            </a:r>
          </a:p>
          <a:p>
            <a:pPr marL="469265" indent="-228600">
              <a:lnSpc>
                <a:spcPts val="1125"/>
              </a:lnSpc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impegnarsi a rispettare il regolamento e le norme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dell’associazione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288" y="6440696"/>
            <a:ext cx="5788025" cy="1941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ts val="950"/>
              </a:lnSpc>
              <a:spcBef>
                <a:spcPts val="105"/>
              </a:spcBef>
            </a:pPr>
            <a:r>
              <a:rPr sz="800" b="1" spc="-5" dirty="0">
                <a:latin typeface="Arial"/>
                <a:cs typeface="Arial"/>
              </a:rPr>
              <a:t>Riferimenti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normativi</a:t>
            </a:r>
            <a:endParaRPr sz="800" dirty="0">
              <a:latin typeface="Arial"/>
              <a:cs typeface="Arial"/>
            </a:endParaRPr>
          </a:p>
          <a:p>
            <a:pPr marL="12700" algn="just">
              <a:lnSpc>
                <a:spcPts val="930"/>
              </a:lnSpc>
            </a:pPr>
            <a:r>
              <a:rPr sz="800" dirty="0">
                <a:latin typeface="Arial"/>
                <a:cs typeface="Arial"/>
              </a:rPr>
              <a:t>REGOLAMENTO </a:t>
            </a:r>
            <a:r>
              <a:rPr sz="800" spc="-5" dirty="0">
                <a:latin typeface="Arial"/>
                <a:cs typeface="Arial"/>
              </a:rPr>
              <a:t>(UE) 2016/679 </a:t>
            </a:r>
            <a:r>
              <a:rPr sz="800" dirty="0">
                <a:latin typeface="Arial"/>
                <a:cs typeface="Arial"/>
              </a:rPr>
              <a:t>DEL </a:t>
            </a:r>
            <a:r>
              <a:rPr sz="800" spc="-5" dirty="0">
                <a:latin typeface="Arial"/>
                <a:cs typeface="Arial"/>
              </a:rPr>
              <a:t>PARLAMENTO EUROPEO </a:t>
            </a:r>
            <a:r>
              <a:rPr sz="800" dirty="0">
                <a:latin typeface="Arial"/>
                <a:cs typeface="Arial"/>
              </a:rPr>
              <a:t>E DEL </a:t>
            </a:r>
            <a:r>
              <a:rPr sz="800" spc="-5" dirty="0">
                <a:latin typeface="Arial"/>
                <a:cs typeface="Arial"/>
              </a:rPr>
              <a:t>CONSIGLIO del 27 aprile 2016 relativo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alla</a:t>
            </a:r>
          </a:p>
          <a:p>
            <a:pPr marL="12700" marR="5080" algn="just">
              <a:lnSpc>
                <a:spcPct val="95800"/>
              </a:lnSpc>
              <a:spcBef>
                <a:spcPts val="20"/>
              </a:spcBef>
            </a:pPr>
            <a:r>
              <a:rPr sz="800" spc="-5" dirty="0">
                <a:latin typeface="Arial"/>
                <a:cs typeface="Arial"/>
              </a:rPr>
              <a:t>protezione delle persone </a:t>
            </a:r>
            <a:r>
              <a:rPr sz="800" dirty="0">
                <a:latin typeface="Arial"/>
                <a:cs typeface="Arial"/>
              </a:rPr>
              <a:t>fisiche </a:t>
            </a:r>
            <a:r>
              <a:rPr sz="800" spc="-5" dirty="0">
                <a:latin typeface="Arial"/>
                <a:cs typeface="Arial"/>
              </a:rPr>
              <a:t>con riguardo al </a:t>
            </a:r>
            <a:r>
              <a:rPr sz="800" dirty="0">
                <a:latin typeface="Arial"/>
                <a:cs typeface="Arial"/>
              </a:rPr>
              <a:t>trattamento </a:t>
            </a:r>
            <a:r>
              <a:rPr sz="800" spc="-5" dirty="0">
                <a:latin typeface="Arial"/>
                <a:cs typeface="Arial"/>
              </a:rPr>
              <a:t>dei dati personali, nonché </a:t>
            </a:r>
            <a:r>
              <a:rPr sz="800" dirty="0">
                <a:latin typeface="Arial"/>
                <a:cs typeface="Arial"/>
              </a:rPr>
              <a:t>alla </a:t>
            </a:r>
            <a:r>
              <a:rPr sz="800" spc="-5" dirty="0">
                <a:latin typeface="Arial"/>
                <a:cs typeface="Arial"/>
              </a:rPr>
              <a:t>libera circolazione di </a:t>
            </a:r>
            <a:r>
              <a:rPr sz="800" dirty="0">
                <a:latin typeface="Arial"/>
                <a:cs typeface="Arial"/>
              </a:rPr>
              <a:t>tali </a:t>
            </a:r>
            <a:r>
              <a:rPr sz="800" spc="-5" dirty="0">
                <a:latin typeface="Arial"/>
                <a:cs typeface="Arial"/>
              </a:rPr>
              <a:t>dati </a:t>
            </a:r>
            <a:r>
              <a:rPr sz="800" dirty="0">
                <a:latin typeface="Arial"/>
                <a:cs typeface="Arial"/>
              </a:rPr>
              <a:t>e che  </a:t>
            </a:r>
            <a:r>
              <a:rPr sz="800" spc="-5" dirty="0">
                <a:latin typeface="Arial"/>
                <a:cs typeface="Arial"/>
              </a:rPr>
              <a:t>abroga </a:t>
            </a:r>
            <a:r>
              <a:rPr sz="800" dirty="0">
                <a:latin typeface="Arial"/>
                <a:cs typeface="Arial"/>
              </a:rPr>
              <a:t>la </a:t>
            </a:r>
            <a:r>
              <a:rPr sz="800" spc="-5" dirty="0">
                <a:latin typeface="Arial"/>
                <a:cs typeface="Arial"/>
              </a:rPr>
              <a:t>direttiva 95/46/CE (regolamento generale </a:t>
            </a:r>
            <a:r>
              <a:rPr sz="800" dirty="0">
                <a:latin typeface="Arial"/>
                <a:cs typeface="Arial"/>
              </a:rPr>
              <a:t>sulla </a:t>
            </a:r>
            <a:r>
              <a:rPr sz="800" spc="-5" dirty="0">
                <a:latin typeface="Arial"/>
                <a:cs typeface="Arial"/>
              </a:rPr>
              <a:t>protezione dei dati) </a:t>
            </a:r>
            <a:r>
              <a:rPr sz="800" dirty="0">
                <a:latin typeface="Arial"/>
                <a:cs typeface="Arial"/>
              </a:rPr>
              <a:t>Art. </a:t>
            </a:r>
            <a:r>
              <a:rPr sz="800" spc="-5" dirty="0">
                <a:latin typeface="Arial"/>
                <a:cs typeface="Arial"/>
              </a:rPr>
              <a:t>961.633/1941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(Protezione del diritto d’autore 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di altri diritti connessi al </a:t>
            </a:r>
            <a:r>
              <a:rPr sz="800" dirty="0">
                <a:latin typeface="Arial"/>
                <a:cs typeface="Arial"/>
              </a:rPr>
              <a:t>suo </a:t>
            </a:r>
            <a:r>
              <a:rPr sz="800" spc="-5" dirty="0">
                <a:latin typeface="Arial"/>
                <a:cs typeface="Arial"/>
              </a:rPr>
              <a:t>esercizio): “Il ritratto di una persona non può essere esposto, riprodotto </a:t>
            </a:r>
            <a:r>
              <a:rPr sz="800" dirty="0">
                <a:latin typeface="Arial"/>
                <a:cs typeface="Arial"/>
              </a:rPr>
              <a:t>o messo </a:t>
            </a:r>
            <a:r>
              <a:rPr sz="800" spc="-5" dirty="0">
                <a:latin typeface="Arial"/>
                <a:cs typeface="Arial"/>
              </a:rPr>
              <a:t>in commercio  senza il consenso di questa </a:t>
            </a:r>
            <a:r>
              <a:rPr sz="800" dirty="0">
                <a:latin typeface="Arial"/>
                <a:cs typeface="Arial"/>
              </a:rPr>
              <a:t>[…] o </a:t>
            </a:r>
            <a:r>
              <a:rPr sz="800" spc="-5" dirty="0">
                <a:latin typeface="Arial"/>
                <a:cs typeface="Arial"/>
              </a:rPr>
              <a:t>del tutore legale”. </a:t>
            </a:r>
            <a:r>
              <a:rPr sz="800" dirty="0">
                <a:latin typeface="Arial"/>
                <a:cs typeface="Arial"/>
              </a:rPr>
              <a:t>Art </a:t>
            </a:r>
            <a:r>
              <a:rPr sz="800" spc="-5" dirty="0">
                <a:latin typeface="Arial"/>
                <a:cs typeface="Arial"/>
              </a:rPr>
              <a:t>10 c.c. (Abuso dell’immagine altrui)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“Qualora l’immagine di </a:t>
            </a:r>
            <a:r>
              <a:rPr sz="800" spc="-10" dirty="0">
                <a:latin typeface="Arial"/>
                <a:cs typeface="Arial"/>
              </a:rPr>
              <a:t>una  </a:t>
            </a:r>
            <a:r>
              <a:rPr sz="800" spc="-5" dirty="0">
                <a:latin typeface="Arial"/>
                <a:cs typeface="Arial"/>
              </a:rPr>
              <a:t>persona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genitori, del coniuge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</a:t>
            </a:r>
            <a:r>
              <a:rPr sz="800" dirty="0">
                <a:latin typeface="Arial"/>
                <a:cs typeface="Arial"/>
              </a:rPr>
              <a:t>figli </a:t>
            </a:r>
            <a:r>
              <a:rPr sz="800" spc="-5" dirty="0">
                <a:latin typeface="Arial"/>
                <a:cs typeface="Arial"/>
              </a:rPr>
              <a:t>sia stata esposta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pubblicata fuori dei casi in </a:t>
            </a:r>
            <a:r>
              <a:rPr sz="800" dirty="0">
                <a:latin typeface="Arial"/>
                <a:cs typeface="Arial"/>
              </a:rPr>
              <a:t>cui </a:t>
            </a:r>
            <a:r>
              <a:rPr sz="800" spc="-10" dirty="0">
                <a:latin typeface="Arial"/>
                <a:cs typeface="Arial"/>
              </a:rPr>
              <a:t>l’esposizione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la pubblicazione </a:t>
            </a:r>
            <a:r>
              <a:rPr sz="800" dirty="0">
                <a:latin typeface="Arial"/>
                <a:cs typeface="Arial"/>
              </a:rPr>
              <a:t>è  </a:t>
            </a:r>
            <a:r>
              <a:rPr sz="800" spc="-5" dirty="0">
                <a:latin typeface="Arial"/>
                <a:cs typeface="Arial"/>
              </a:rPr>
              <a:t>dalla legge consentita, ovvero </a:t>
            </a:r>
            <a:r>
              <a:rPr sz="800" dirty="0">
                <a:latin typeface="Arial"/>
                <a:cs typeface="Arial"/>
              </a:rPr>
              <a:t>con </a:t>
            </a:r>
            <a:r>
              <a:rPr sz="800" spc="-5" dirty="0">
                <a:latin typeface="Arial"/>
                <a:cs typeface="Arial"/>
              </a:rPr>
              <a:t>pregiudizio al decoro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alla reputazione della persona stessa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detti congiunti, </a:t>
            </a:r>
            <a:r>
              <a:rPr sz="800" dirty="0">
                <a:latin typeface="Arial"/>
                <a:cs typeface="Arial"/>
              </a:rPr>
              <a:t>l‘autorità  </a:t>
            </a:r>
            <a:r>
              <a:rPr sz="800" spc="-5" dirty="0">
                <a:latin typeface="Arial"/>
                <a:cs typeface="Arial"/>
              </a:rPr>
              <a:t>giudiziaria, </a:t>
            </a:r>
            <a:r>
              <a:rPr sz="800" dirty="0">
                <a:latin typeface="Arial"/>
                <a:cs typeface="Arial"/>
              </a:rPr>
              <a:t>su </a:t>
            </a:r>
            <a:r>
              <a:rPr sz="800" spc="-5" dirty="0">
                <a:latin typeface="Arial"/>
                <a:cs typeface="Arial"/>
              </a:rPr>
              <a:t>richiesta dell’interessato, può disporre </a:t>
            </a:r>
            <a:r>
              <a:rPr sz="800" dirty="0">
                <a:latin typeface="Arial"/>
                <a:cs typeface="Arial"/>
              </a:rPr>
              <a:t>che </a:t>
            </a:r>
            <a:r>
              <a:rPr sz="800" spc="-5" dirty="0">
                <a:latin typeface="Arial"/>
                <a:cs typeface="Arial"/>
              </a:rPr>
              <a:t>cessi l‘abuso, salvo il risarcimento dei danni”. Art.23 D.Lgs. 196/03 </a:t>
            </a:r>
            <a:r>
              <a:rPr sz="800" dirty="0">
                <a:latin typeface="Arial"/>
                <a:cs typeface="Arial"/>
              </a:rPr>
              <a:t>-  </a:t>
            </a:r>
            <a:r>
              <a:rPr sz="800" spc="-5" dirty="0">
                <a:latin typeface="Arial"/>
                <a:cs typeface="Arial"/>
              </a:rPr>
              <a:t>(Consenso)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“Il trattamento dei dati personali da parte di privati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di enti pubblici economici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ammesso solo </a:t>
            </a:r>
            <a:r>
              <a:rPr sz="800" dirty="0">
                <a:latin typeface="Arial"/>
                <a:cs typeface="Arial"/>
              </a:rPr>
              <a:t>con </a:t>
            </a:r>
            <a:r>
              <a:rPr sz="800" spc="-5" dirty="0">
                <a:latin typeface="Arial"/>
                <a:cs typeface="Arial"/>
              </a:rPr>
              <a:t>il consenso  espresso dell‘interessato. </a:t>
            </a:r>
            <a:r>
              <a:rPr sz="800" dirty="0">
                <a:latin typeface="Arial"/>
                <a:cs typeface="Arial"/>
              </a:rPr>
              <a:t>Il </a:t>
            </a:r>
            <a:r>
              <a:rPr sz="800" spc="-5" dirty="0">
                <a:latin typeface="Arial"/>
                <a:cs typeface="Arial"/>
              </a:rPr>
              <a:t>consenso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validamente prestato </a:t>
            </a:r>
            <a:r>
              <a:rPr sz="800" dirty="0">
                <a:latin typeface="Arial"/>
                <a:cs typeface="Arial"/>
              </a:rPr>
              <a:t>solo </a:t>
            </a:r>
            <a:r>
              <a:rPr sz="800" spc="-5" dirty="0">
                <a:latin typeface="Arial"/>
                <a:cs typeface="Arial"/>
              </a:rPr>
              <a:t>se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espresso liberamente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specificatamente </a:t>
            </a:r>
            <a:r>
              <a:rPr sz="800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riferimento  ad un trattamento chiaramente individuato </a:t>
            </a:r>
            <a:r>
              <a:rPr sz="800" dirty="0">
                <a:latin typeface="Arial"/>
                <a:cs typeface="Arial"/>
              </a:rPr>
              <a:t>e se è </a:t>
            </a:r>
            <a:r>
              <a:rPr sz="800" spc="-5" dirty="0">
                <a:latin typeface="Arial"/>
                <a:cs typeface="Arial"/>
              </a:rPr>
              <a:t>documentato per iscritto. Il consenso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manifestato </a:t>
            </a:r>
            <a:r>
              <a:rPr sz="800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forma scritta quando </a:t>
            </a:r>
            <a:r>
              <a:rPr sz="800" dirty="0">
                <a:latin typeface="Arial"/>
                <a:cs typeface="Arial"/>
              </a:rPr>
              <a:t>il  </a:t>
            </a:r>
            <a:r>
              <a:rPr sz="800" spc="-5" dirty="0">
                <a:latin typeface="Arial"/>
                <a:cs typeface="Arial"/>
              </a:rPr>
              <a:t>trattamento riguarda dati sensibili. </a:t>
            </a:r>
            <a:r>
              <a:rPr sz="800" dirty="0">
                <a:latin typeface="Arial"/>
                <a:cs typeface="Arial"/>
              </a:rPr>
              <a:t>I </a:t>
            </a:r>
            <a:r>
              <a:rPr sz="800" spc="-5" dirty="0">
                <a:latin typeface="Arial"/>
                <a:cs typeface="Arial"/>
              </a:rPr>
              <a:t>dati personali del minore saranno comunque salvaguardati secondo le indicazioni di Legge”.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it-IT" sz="1100" dirty="0">
                <a:latin typeface="Arial"/>
                <a:cs typeface="Arial"/>
              </a:rPr>
              <a:t> </a:t>
            </a:r>
          </a:p>
          <a:p>
            <a:pPr marL="469265">
              <a:lnSpc>
                <a:spcPct val="100000"/>
              </a:lnSpc>
              <a:tabLst>
                <a:tab pos="2710180" algn="l"/>
              </a:tabLst>
            </a:pPr>
            <a:r>
              <a:rPr sz="1400" b="1" spc="-465" dirty="0">
                <a:latin typeface="Arial"/>
                <a:cs typeface="Arial"/>
              </a:rPr>
              <a:t></a:t>
            </a:r>
            <a:r>
              <a:rPr sz="1400" b="1" spc="1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il</a:t>
            </a:r>
            <a:r>
              <a:rPr sz="1000" spc="-5" dirty="0">
                <a:latin typeface="Arial"/>
                <a:cs typeface="Arial"/>
              </a:rPr>
              <a:t> consenso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9232900"/>
            <a:ext cx="55841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11020" algn="l"/>
                <a:tab pos="4104640" algn="l"/>
              </a:tabLst>
            </a:pPr>
            <a:r>
              <a:rPr sz="1000" b="1" spc="-5" dirty="0">
                <a:latin typeface="Arial"/>
                <a:cs typeface="Arial"/>
              </a:rPr>
              <a:t>Venezia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………………………	Firma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genitori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…………………………	</a:t>
            </a:r>
            <a:r>
              <a:rPr sz="1000" b="1" spc="-5" dirty="0">
                <a:latin typeface="Arial"/>
                <a:cs typeface="Arial"/>
              </a:rPr>
              <a:t>……………………………..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5450" y="9765029"/>
            <a:ext cx="6858000" cy="514242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623888" marR="597535" indent="-20638">
              <a:lnSpc>
                <a:spcPct val="100000"/>
              </a:lnSpc>
              <a:spcBef>
                <a:spcPts val="409"/>
              </a:spcBef>
            </a:pP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L’ISCRIZIONE SI RITIENE CONFERMATA SOLO A RICEVIMENTO </a:t>
            </a:r>
            <a:r>
              <a:rPr sz="1000" b="1" spc="-10" dirty="0">
                <a:solidFill>
                  <a:srgbClr val="CC0000"/>
                </a:solidFill>
                <a:latin typeface="Tahoma"/>
                <a:cs typeface="Tahoma"/>
              </a:rPr>
              <a:t>DA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PARTE </a:t>
            </a:r>
            <a:r>
              <a:rPr sz="1000" b="1" spc="-10" dirty="0">
                <a:solidFill>
                  <a:srgbClr val="CC0000"/>
                </a:solidFill>
                <a:latin typeface="Tahoma"/>
                <a:cs typeface="Tahoma"/>
              </a:rPr>
              <a:t>DELLA</a:t>
            </a:r>
            <a:r>
              <a:rPr lang="it-IT" sz="1000" b="1" spc="-10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CC0000"/>
                </a:solidFill>
                <a:latin typeface="Tahoma"/>
                <a:cs typeface="Tahoma"/>
              </a:rPr>
              <a:t>SEGRETERIA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(info@barchettablu.it) DEL PRESENTE MODULO</a:t>
            </a:r>
            <a:r>
              <a:rPr lang="it-IT" sz="1000" b="1" spc="-5" dirty="0">
                <a:solidFill>
                  <a:srgbClr val="CC0000"/>
                </a:solidFill>
                <a:latin typeface="Tahoma"/>
                <a:cs typeface="Tahoma"/>
              </a:rPr>
              <a:t> E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DI COPIA DELLA CONTABILE</a:t>
            </a:r>
            <a:r>
              <a:rPr sz="1000" b="1" spc="40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BANCARIA</a:t>
            </a:r>
            <a:r>
              <a:rPr lang="it-IT" sz="1000" b="1" spc="-5" dirty="0">
                <a:solidFill>
                  <a:srgbClr val="CC0000"/>
                </a:solidFill>
                <a:latin typeface="Tahoma"/>
                <a:cs typeface="Tahoma"/>
              </a:rPr>
              <a:t> ENTRO 24 ORE DAL RICEVIMENTO DEL PRESENTE MODULO</a:t>
            </a:r>
            <a:endParaRPr sz="1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7590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950</Words>
  <Application>Microsoft Office PowerPoint</Application>
  <PresentationFormat>Personalizzato</PresentationFormat>
  <Paragraphs>68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sottoscritti</dc:title>
  <dc:creator>BarchettaBlu</dc:creator>
  <cp:lastModifiedBy>Utente</cp:lastModifiedBy>
  <cp:revision>35</cp:revision>
  <cp:lastPrinted>2022-04-20T11:47:42Z</cp:lastPrinted>
  <dcterms:created xsi:type="dcterms:W3CDTF">2021-05-11T11:05:53Z</dcterms:created>
  <dcterms:modified xsi:type="dcterms:W3CDTF">2023-05-02T10:58:39Z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2020-06-17T00:00:00Z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2021-05-11T00:00:00Z</vt:filetime>
  </property>
</Properties>
</file>