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jpg" ContentType="image/jp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6"/>
  </p:notesMasterIdLst>
  <p:sldIdLst>
    <p:sldId id="256" r:id="rId2"/>
    <p:sldId id="260" r:id="rId3"/>
    <p:sldId id="261" r:id="rId4"/>
    <p:sldId id="262" r:id="rId5"/>
  </p:sldIdLst>
  <p:sldSz cx="7556500" cy="10693400"/>
  <p:notesSz cx="6889750" cy="10021888"/>
  <p:defaultTextStyle>
    <a:defPPr>
      <a:defRPr lang="it-IT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888" userDrawn="1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71" d="100"/>
          <a:sy n="71" d="100"/>
        </p:scale>
        <p:origin x="3108" y="66"/>
      </p:cViewPr>
      <p:guideLst>
        <p:guide orient="horz" pos="2888"/>
        <p:guide pos="216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egnaposto intestazione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3" name="Segnaposto data 2"/>
          <p:cNvSpPr>
            <a:spLocks noGrp="1"/>
          </p:cNvSpPr>
          <p:nvPr>
            <p:ph type="dt" idx="1"/>
          </p:nvPr>
        </p:nvSpPr>
        <p:spPr>
          <a:xfrm>
            <a:off x="3902075" y="0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43D4DFA6-2228-4F29-B99E-24EF44080801}" type="datetimeFigureOut">
              <a:rPr lang="it-IT" smtClean="0"/>
              <a:t>07/05/2024</a:t>
            </a:fld>
            <a:endParaRPr lang="it-IT"/>
          </a:p>
        </p:txBody>
      </p:sp>
      <p:sp>
        <p:nvSpPr>
          <p:cNvPr id="4" name="Segnaposto immagine diapositiva 3"/>
          <p:cNvSpPr>
            <a:spLocks noGrp="1" noRot="1" noChangeAspect="1"/>
          </p:cNvSpPr>
          <p:nvPr>
            <p:ph type="sldImg" idx="2"/>
          </p:nvPr>
        </p:nvSpPr>
        <p:spPr>
          <a:xfrm>
            <a:off x="2249488" y="1252538"/>
            <a:ext cx="2390775" cy="338296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it-IT"/>
          </a:p>
        </p:txBody>
      </p:sp>
      <p:sp>
        <p:nvSpPr>
          <p:cNvPr id="5" name="Segnaposto note 4"/>
          <p:cNvSpPr>
            <a:spLocks noGrp="1"/>
          </p:cNvSpPr>
          <p:nvPr>
            <p:ph type="body" sz="quarter" idx="3"/>
          </p:nvPr>
        </p:nvSpPr>
        <p:spPr>
          <a:xfrm>
            <a:off x="688975" y="4822825"/>
            <a:ext cx="5511800" cy="3946525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it-IT" smtClean="0"/>
              <a:t>Modifica gli stili del testo dello schema</a:t>
            </a:r>
          </a:p>
          <a:p>
            <a:pPr lvl="1"/>
            <a:r>
              <a:rPr lang="it-IT" smtClean="0"/>
              <a:t>Secondo livello</a:t>
            </a:r>
          </a:p>
          <a:p>
            <a:pPr lvl="2"/>
            <a:r>
              <a:rPr lang="it-IT" smtClean="0"/>
              <a:t>Terzo livello</a:t>
            </a:r>
          </a:p>
          <a:p>
            <a:pPr lvl="3"/>
            <a:r>
              <a:rPr lang="it-IT" smtClean="0"/>
              <a:t>Quarto livello</a:t>
            </a:r>
          </a:p>
          <a:p>
            <a:pPr lvl="4"/>
            <a:r>
              <a:rPr lang="it-IT" smtClean="0"/>
              <a:t>Quinto livello</a:t>
            </a:r>
            <a:endParaRPr lang="it-IT"/>
          </a:p>
        </p:txBody>
      </p:sp>
      <p:sp>
        <p:nvSpPr>
          <p:cNvPr id="6" name="Segnaposto piè di pagina 5"/>
          <p:cNvSpPr>
            <a:spLocks noGrp="1"/>
          </p:cNvSpPr>
          <p:nvPr>
            <p:ph type="ftr" sz="quarter" idx="4"/>
          </p:nvPr>
        </p:nvSpPr>
        <p:spPr>
          <a:xfrm>
            <a:off x="0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it-IT"/>
          </a:p>
        </p:txBody>
      </p:sp>
      <p:sp>
        <p:nvSpPr>
          <p:cNvPr id="7" name="Segnaposto numero diapositiva 6"/>
          <p:cNvSpPr>
            <a:spLocks noGrp="1"/>
          </p:cNvSpPr>
          <p:nvPr>
            <p:ph type="sldNum" sz="quarter" idx="5"/>
          </p:nvPr>
        </p:nvSpPr>
        <p:spPr>
          <a:xfrm>
            <a:off x="3902075" y="9520238"/>
            <a:ext cx="2986088" cy="5016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46317C4-DE99-4346-8911-CEAB62BD4831}" type="slidenum">
              <a:rPr lang="it-IT" smtClean="0"/>
              <a:t>‹N›</a:t>
            </a:fld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96820263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ctrTitle"/>
          </p:nvPr>
        </p:nvSpPr>
        <p:spPr>
          <a:xfrm>
            <a:off x="567213" y="3314954"/>
            <a:ext cx="6428422" cy="224561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subTitle" idx="4"/>
          </p:nvPr>
        </p:nvSpPr>
        <p:spPr>
          <a:xfrm>
            <a:off x="1134427" y="5988304"/>
            <a:ext cx="5293995" cy="267335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sz="half" idx="2"/>
          </p:nvPr>
        </p:nvSpPr>
        <p:spPr>
          <a:xfrm>
            <a:off x="378142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sz="half" idx="3"/>
          </p:nvPr>
        </p:nvSpPr>
        <p:spPr>
          <a:xfrm>
            <a:off x="3894867" y="2459482"/>
            <a:ext cx="3289839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6" name="Holder 6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7" name="Holder 7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title"/>
          </p:nvPr>
        </p:nvSpPr>
        <p:spPr/>
        <p:txBody>
          <a:bodyPr lIns="0" tIns="0" rIns="0" bIns="0"/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5" name="Holder 5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older 2"/>
          <p:cNvSpPr>
            <a:spLocks noGrp="1"/>
          </p:cNvSpPr>
          <p:nvPr>
            <p:ph type="ftr" sz="quarter" idx="5"/>
          </p:nvPr>
        </p:nvSpPr>
        <p:spPr/>
        <p:txBody>
          <a:bodyPr lIns="0" tIns="0" rIns="0" bIns="0"/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dt" sz="half" idx="6"/>
          </p:nvPr>
        </p:nvSpPr>
        <p:spPr/>
        <p:txBody>
          <a:bodyPr lIns="0" tIns="0" rIns="0" bIns="0"/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4" name="Holder 4"/>
          <p:cNvSpPr>
            <a:spLocks noGrp="1"/>
          </p:cNvSpPr>
          <p:nvPr>
            <p:ph type="sldNum" sz="quarter" idx="7"/>
          </p:nvPr>
        </p:nvSpPr>
        <p:spPr/>
        <p:txBody>
          <a:bodyPr lIns="0" tIns="0" rIns="0" bIns="0"/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2.png"/><Relationship Id="rId3" Type="http://schemas.openxmlformats.org/officeDocument/2006/relationships/slideLayout" Target="../slideLayouts/slideLayout3.xml"/><Relationship Id="rId7" Type="http://schemas.openxmlformats.org/officeDocument/2006/relationships/image" Target="../media/image1.png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theme" Target="../theme/theme1.xml"/><Relationship Id="rId5" Type="http://schemas.openxmlformats.org/officeDocument/2006/relationships/slideLayout" Target="../slideLayouts/slideLayout5.xml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3.jpg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bg object 16"/>
          <p:cNvSpPr/>
          <p:nvPr/>
        </p:nvSpPr>
        <p:spPr>
          <a:xfrm>
            <a:off x="5806301" y="560928"/>
            <a:ext cx="728621" cy="623980"/>
          </a:xfrm>
          <a:prstGeom prst="rect">
            <a:avLst/>
          </a:prstGeom>
          <a:blipFill>
            <a:blip r:embed="rId7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7" name="bg object 17"/>
          <p:cNvSpPr/>
          <p:nvPr/>
        </p:nvSpPr>
        <p:spPr>
          <a:xfrm>
            <a:off x="938530" y="432434"/>
            <a:ext cx="382269" cy="571500"/>
          </a:xfrm>
          <a:prstGeom prst="rect">
            <a:avLst/>
          </a:prstGeom>
          <a:blipFill>
            <a:blip r:embed="rId8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18" name="bg object 18"/>
          <p:cNvSpPr/>
          <p:nvPr/>
        </p:nvSpPr>
        <p:spPr>
          <a:xfrm>
            <a:off x="6326504" y="294004"/>
            <a:ext cx="587375" cy="504825"/>
          </a:xfrm>
          <a:prstGeom prst="rect">
            <a:avLst/>
          </a:prstGeom>
          <a:blipFill>
            <a:blip r:embed="rId9" cstate="print"/>
            <a:stretch>
              <a:fillRect/>
            </a:stretch>
          </a:blipFill>
        </p:spPr>
        <p:txBody>
          <a:bodyPr wrap="square" lIns="0" tIns="0" rIns="0" bIns="0" rtlCol="0"/>
          <a:lstStyle/>
          <a:p>
            <a:endParaRPr/>
          </a:p>
        </p:txBody>
      </p:sp>
      <p:sp>
        <p:nvSpPr>
          <p:cNvPr id="2" name="Holder 2"/>
          <p:cNvSpPr>
            <a:spLocks noGrp="1"/>
          </p:cNvSpPr>
          <p:nvPr>
            <p:ph type="title"/>
          </p:nvPr>
        </p:nvSpPr>
        <p:spPr>
          <a:xfrm>
            <a:off x="378142" y="427736"/>
            <a:ext cx="6806565" cy="17109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3" name="Holder 3"/>
          <p:cNvSpPr>
            <a:spLocks noGrp="1"/>
          </p:cNvSpPr>
          <p:nvPr>
            <p:ph type="body" idx="1"/>
          </p:nvPr>
        </p:nvSpPr>
        <p:spPr>
          <a:xfrm>
            <a:off x="378142" y="2459482"/>
            <a:ext cx="6806565" cy="7057644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/>
            </a:lvl1pPr>
          </a:lstStyle>
          <a:p>
            <a:endParaRPr/>
          </a:p>
        </p:txBody>
      </p:sp>
      <p:sp>
        <p:nvSpPr>
          <p:cNvPr id="4" name="Holder 4"/>
          <p:cNvSpPr>
            <a:spLocks noGrp="1"/>
          </p:cNvSpPr>
          <p:nvPr>
            <p:ph type="ftr" sz="quarter" idx="5"/>
          </p:nvPr>
        </p:nvSpPr>
        <p:spPr>
          <a:xfrm>
            <a:off x="2571369" y="9944862"/>
            <a:ext cx="2420112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ctr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/>
          </a:p>
        </p:txBody>
      </p:sp>
      <p:sp>
        <p:nvSpPr>
          <p:cNvPr id="5" name="Holder 5"/>
          <p:cNvSpPr>
            <a:spLocks noGrp="1"/>
          </p:cNvSpPr>
          <p:nvPr>
            <p:ph type="dt" sz="half" idx="6"/>
          </p:nvPr>
        </p:nvSpPr>
        <p:spPr>
          <a:xfrm>
            <a:off x="378142" y="9944862"/>
            <a:ext cx="1739455" cy="534670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 algn="l">
              <a:defRPr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/>
              <a:t>5/7/2024</a:t>
            </a:fld>
            <a:endParaRPr lang="en-US"/>
          </a:p>
        </p:txBody>
      </p:sp>
      <p:sp>
        <p:nvSpPr>
          <p:cNvPr id="6" name="Holder 6"/>
          <p:cNvSpPr>
            <a:spLocks noGrp="1"/>
          </p:cNvSpPr>
          <p:nvPr>
            <p:ph type="sldNum" sz="quarter" idx="7"/>
          </p:nvPr>
        </p:nvSpPr>
        <p:spPr>
          <a:xfrm>
            <a:off x="3666109" y="10196406"/>
            <a:ext cx="228600" cy="194309"/>
          </a:xfrm>
          <a:prstGeom prst="rect">
            <a:avLst/>
          </a:prstGeom>
        </p:spPr>
        <p:txBody>
          <a:bodyPr wrap="square" lIns="0" tIns="0" rIns="0" bIns="0">
            <a:spAutoFit/>
          </a:bodyPr>
          <a:lstStyle>
            <a:lvl1pPr>
              <a:defRPr sz="1200" b="0" i="0">
                <a:solidFill>
                  <a:schemeClr val="tx1"/>
                </a:solidFill>
                <a:latin typeface="Times New Roman"/>
                <a:cs typeface="Times New Roman"/>
              </a:defRPr>
            </a:lvl1pPr>
          </a:lstStyle>
          <a:p>
            <a:pPr marL="38100">
              <a:lnSpc>
                <a:spcPts val="1410"/>
              </a:lnSpc>
            </a:pPr>
            <a:fld id="{81D60167-4931-47E6-BA6A-407CBD079E47}" type="slidenum">
              <a:rPr dirty="0"/>
              <a:t>‹N›</a:t>
            </a:fld>
            <a:endParaRPr dirty="0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</p:sldLayoutIdLst>
  <p:txStyles>
    <p:titleStyle>
      <a:lvl1pPr>
        <a:defRPr>
          <a:latin typeface="+mj-lt"/>
          <a:ea typeface="+mj-ea"/>
          <a:cs typeface="+mj-cs"/>
        </a:defRPr>
      </a:lvl1pPr>
    </p:titleStyle>
    <p:body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bodyStyle>
    <p:otherStyle>
      <a:lvl1pPr marL="0">
        <a:defRPr>
          <a:latin typeface="+mn-lt"/>
          <a:ea typeface="+mn-ea"/>
          <a:cs typeface="+mn-cs"/>
        </a:defRPr>
      </a:lvl1pPr>
      <a:lvl2pPr marL="457200">
        <a:defRPr>
          <a:latin typeface="+mn-lt"/>
          <a:ea typeface="+mn-ea"/>
          <a:cs typeface="+mn-cs"/>
        </a:defRPr>
      </a:lvl2pPr>
      <a:lvl3pPr marL="914400">
        <a:defRPr>
          <a:latin typeface="+mn-lt"/>
          <a:ea typeface="+mn-ea"/>
          <a:cs typeface="+mn-cs"/>
        </a:defRPr>
      </a:lvl3pPr>
      <a:lvl4pPr marL="1371600">
        <a:defRPr>
          <a:latin typeface="+mn-lt"/>
          <a:ea typeface="+mn-ea"/>
          <a:cs typeface="+mn-cs"/>
        </a:defRPr>
      </a:lvl4pPr>
      <a:lvl5pPr marL="1828800">
        <a:defRPr>
          <a:latin typeface="+mn-lt"/>
          <a:ea typeface="+mn-ea"/>
          <a:cs typeface="+mn-cs"/>
        </a:defRPr>
      </a:lvl5pPr>
      <a:lvl6pPr marL="2286000">
        <a:defRPr>
          <a:latin typeface="+mn-lt"/>
          <a:ea typeface="+mn-ea"/>
          <a:cs typeface="+mn-cs"/>
        </a:defRPr>
      </a:lvl6pPr>
      <a:lvl7pPr marL="2743200">
        <a:defRPr>
          <a:latin typeface="+mn-lt"/>
          <a:ea typeface="+mn-ea"/>
          <a:cs typeface="+mn-cs"/>
        </a:defRPr>
      </a:lvl7pPr>
      <a:lvl8pPr marL="3200400">
        <a:defRPr>
          <a:latin typeface="+mn-lt"/>
          <a:ea typeface="+mn-ea"/>
          <a:cs typeface="+mn-cs"/>
        </a:defRPr>
      </a:lvl8pPr>
      <a:lvl9pPr marL="3657600">
        <a:defRPr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4" Type="http://schemas.openxmlformats.org/officeDocument/2006/relationships/image" Target="../media/image4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5.xml"/><Relationship Id="rId5" Type="http://schemas.openxmlformats.org/officeDocument/2006/relationships/hyperlink" Target="http://www.barchettablu.it/" TargetMode="External"/><Relationship Id="rId4" Type="http://schemas.openxmlformats.org/officeDocument/2006/relationships/image" Target="../media/image4.jpe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369050" y="134164"/>
            <a:ext cx="1082074" cy="778254"/>
            <a:chOff x="5806301" y="294004"/>
            <a:chExt cx="1108075" cy="890905"/>
          </a:xfrm>
        </p:grpSpPr>
        <p:sp>
          <p:nvSpPr>
            <p:cNvPr id="3" name="object 3"/>
            <p:cNvSpPr/>
            <p:nvPr/>
          </p:nvSpPr>
          <p:spPr>
            <a:xfrm>
              <a:off x="5806301" y="560928"/>
              <a:ext cx="728621" cy="62398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326504" y="294004"/>
              <a:ext cx="587375" cy="5048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sp>
        <p:nvSpPr>
          <p:cNvPr id="6" name="object 6"/>
          <p:cNvSpPr txBox="1"/>
          <p:nvPr/>
        </p:nvSpPr>
        <p:spPr>
          <a:xfrm>
            <a:off x="328397" y="732197"/>
            <a:ext cx="6781799" cy="4621137"/>
          </a:xfrm>
          <a:prstGeom prst="rect">
            <a:avLst/>
          </a:prstGeom>
        </p:spPr>
        <p:txBody>
          <a:bodyPr vert="horz" wrap="square" lIns="0" tIns="12065" rIns="0" bIns="0" rtlCol="0">
            <a:spAutoFit/>
          </a:bodyPr>
          <a:lstStyle/>
          <a:p>
            <a:pPr marL="12700" algn="ctr">
              <a:lnSpc>
                <a:spcPct val="100000"/>
              </a:lnSpc>
              <a:spcBef>
                <a:spcPts val="95"/>
              </a:spcBef>
            </a:pPr>
            <a:r>
              <a:rPr sz="1200" b="1" spc="-5" dirty="0">
                <a:latin typeface="Arial"/>
                <a:cs typeface="Arial"/>
              </a:rPr>
              <a:t>Settimane estive con BarchettaBlu </a:t>
            </a:r>
            <a:r>
              <a:rPr sz="1200" b="1" dirty="0">
                <a:latin typeface="Arial"/>
                <a:cs typeface="Arial"/>
              </a:rPr>
              <a:t>LUGLIO </a:t>
            </a:r>
            <a:r>
              <a:rPr sz="1200" b="1" spc="-5" dirty="0">
                <a:latin typeface="Arial"/>
                <a:cs typeface="Arial"/>
              </a:rPr>
              <a:t>- SETTEMBRE</a:t>
            </a:r>
            <a:r>
              <a:rPr sz="1200" b="1" spc="65" dirty="0">
                <a:latin typeface="Arial"/>
                <a:cs typeface="Arial"/>
              </a:rPr>
              <a:t> </a:t>
            </a:r>
            <a:r>
              <a:rPr sz="1200" b="1" spc="-5" dirty="0">
                <a:latin typeface="Arial"/>
                <a:cs typeface="Arial"/>
              </a:rPr>
              <a:t>202</a:t>
            </a:r>
            <a:r>
              <a:rPr lang="it-IT" sz="1200" b="1" spc="-5" dirty="0">
                <a:latin typeface="Arial"/>
                <a:cs typeface="Arial"/>
              </a:rPr>
              <a:t>4</a:t>
            </a:r>
          </a:p>
          <a:p>
            <a:pPr marL="12700" algn="ctr">
              <a:lnSpc>
                <a:spcPct val="100000"/>
              </a:lnSpc>
              <a:spcBef>
                <a:spcPts val="95"/>
              </a:spcBef>
            </a:pPr>
            <a:endParaRPr sz="1000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I </a:t>
            </a:r>
            <a:r>
              <a:rPr sz="1000" spc="-5" dirty="0" err="1">
                <a:latin typeface="Arial"/>
                <a:cs typeface="Arial"/>
              </a:rPr>
              <a:t>sottoscritt</a:t>
            </a:r>
            <a:r>
              <a:rPr lang="it-IT" sz="1000" spc="-5" dirty="0">
                <a:latin typeface="Arial"/>
                <a:cs typeface="Arial"/>
              </a:rPr>
              <a:t>i</a:t>
            </a:r>
          </a:p>
          <a:p>
            <a:pPr marL="12700" marR="5080">
              <a:lnSpc>
                <a:spcPts val="1150"/>
              </a:lnSpc>
            </a:pPr>
            <a:endParaRPr lang="it-IT" sz="1000" spc="-5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lang="it-IT" sz="1000" spc="-5" dirty="0">
                <a:latin typeface="Arial"/>
                <a:cs typeface="Arial"/>
              </a:rPr>
              <a:t>nome genitore………............................…….……data di nascita………........…… luogo di nascita …..……………………….. </a:t>
            </a:r>
          </a:p>
          <a:p>
            <a:pPr marL="12700" marR="5080">
              <a:lnSpc>
                <a:spcPts val="1150"/>
              </a:lnSpc>
            </a:pPr>
            <a:endParaRPr lang="it-IT" sz="1000" spc="-5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lang="it-IT" sz="1000" spc="-5" dirty="0" err="1">
                <a:latin typeface="Arial"/>
                <a:cs typeface="Arial"/>
              </a:rPr>
              <a:t>cell</a:t>
            </a:r>
            <a:r>
              <a:rPr lang="it-IT" sz="1000" spc="-5" dirty="0">
                <a:latin typeface="Arial"/>
                <a:cs typeface="Arial"/>
              </a:rPr>
              <a:t>…………………………  e-mail……………………………………….… codice fiscale …………………………………………</a:t>
            </a:r>
          </a:p>
          <a:p>
            <a:pPr marL="12700" marR="5080">
              <a:lnSpc>
                <a:spcPts val="1150"/>
              </a:lnSpc>
            </a:pPr>
            <a:endParaRPr lang="it-IT" sz="1000" spc="-5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lang="it-IT" sz="1000" spc="-5" dirty="0">
                <a:latin typeface="Arial"/>
                <a:cs typeface="Arial"/>
              </a:rPr>
              <a:t>nome genitore………............................…….……data di nascita………....... …… luogo di nascita…..……………………….... </a:t>
            </a:r>
          </a:p>
          <a:p>
            <a:pPr marL="12700" marR="5080">
              <a:lnSpc>
                <a:spcPts val="1150"/>
              </a:lnSpc>
            </a:pPr>
            <a:endParaRPr lang="it-IT" sz="1000" spc="-5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lang="it-IT" sz="1000" spc="-5" dirty="0" err="1">
                <a:latin typeface="Arial"/>
                <a:cs typeface="Arial"/>
              </a:rPr>
              <a:t>cell</a:t>
            </a:r>
            <a:r>
              <a:rPr lang="it-IT" sz="1000" spc="-5" dirty="0">
                <a:latin typeface="Arial"/>
                <a:cs typeface="Arial"/>
              </a:rPr>
              <a:t>…………………………  e-mail……………………………………….… codice fiscale …………………………………………</a:t>
            </a:r>
          </a:p>
          <a:p>
            <a:pPr marL="12700" marR="5080">
              <a:lnSpc>
                <a:spcPts val="1150"/>
              </a:lnSpc>
            </a:pPr>
            <a:endParaRPr lang="it-IT" sz="1000" spc="-5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lang="it-IT" sz="1000" spc="-5" dirty="0">
                <a:latin typeface="Arial"/>
                <a:cs typeface="Arial"/>
              </a:rPr>
              <a:t>personale convenzionato Ca’ </a:t>
            </a:r>
            <a:r>
              <a:rPr lang="it-IT" sz="1000" spc="-5" dirty="0" err="1">
                <a:latin typeface="Arial"/>
                <a:cs typeface="Arial"/>
              </a:rPr>
              <a:t>Foscari</a:t>
            </a:r>
            <a:r>
              <a:rPr lang="it-IT" sz="1000" spc="-5" dirty="0">
                <a:latin typeface="Arial"/>
                <a:cs typeface="Arial"/>
              </a:rPr>
              <a:t>            </a:t>
            </a:r>
            <a:r>
              <a:rPr lang="it-IT" sz="1000" spc="-10" dirty="0">
                <a:latin typeface="Arial"/>
                <a:cs typeface="Arial"/>
              </a:rPr>
              <a:t>SI'</a:t>
            </a:r>
            <a:r>
              <a:rPr lang="it-IT" sz="1000" spc="35" dirty="0">
                <a:latin typeface="Arial"/>
                <a:cs typeface="Arial"/>
              </a:rPr>
              <a:t>       </a:t>
            </a:r>
            <a:r>
              <a:rPr lang="it-IT" sz="1000" spc="-10" dirty="0">
                <a:latin typeface="Arial"/>
                <a:cs typeface="Arial"/>
              </a:rPr>
              <a:t>  NO</a:t>
            </a:r>
          </a:p>
          <a:p>
            <a:pPr marL="12700" marR="5080">
              <a:lnSpc>
                <a:spcPts val="1150"/>
              </a:lnSpc>
            </a:pPr>
            <a:endParaRPr lang="it-IT" sz="1000" spc="-10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sz="1000" spc="-5" dirty="0">
                <a:latin typeface="Arial"/>
                <a:cs typeface="Arial"/>
              </a:rPr>
              <a:t>genitor</a:t>
            </a:r>
            <a:r>
              <a:rPr lang="it-IT" sz="1000" spc="-5" dirty="0">
                <a:latin typeface="Arial"/>
                <a:cs typeface="Arial"/>
              </a:rPr>
              <a:t>i</a:t>
            </a:r>
            <a:r>
              <a:rPr sz="1000" spc="-5" dirty="0">
                <a:latin typeface="Arial"/>
                <a:cs typeface="Arial"/>
              </a:rPr>
              <a:t> di</a:t>
            </a:r>
            <a:r>
              <a:rPr lang="it-IT" sz="1000" spc="-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………………………………………… nato/a </a:t>
            </a:r>
            <a:r>
              <a:rPr sz="1000" spc="-10" dirty="0" err="1">
                <a:latin typeface="Arial"/>
                <a:cs typeface="Arial"/>
              </a:rPr>
              <a:t>il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…………</a:t>
            </a:r>
            <a:r>
              <a:rPr lang="it-IT" sz="1000" spc="-5" dirty="0">
                <a:latin typeface="Arial"/>
                <a:cs typeface="Arial"/>
              </a:rPr>
              <a:t>………..</a:t>
            </a:r>
            <a:r>
              <a:rPr sz="1000" spc="-5" dirty="0">
                <a:latin typeface="Arial"/>
                <a:cs typeface="Arial"/>
              </a:rPr>
              <a:t>…</a:t>
            </a:r>
            <a:r>
              <a:rPr lang="it-IT" sz="1000" spc="-5" dirty="0">
                <a:latin typeface="Arial"/>
                <a:cs typeface="Arial"/>
              </a:rPr>
              <a:t>… a …</a:t>
            </a:r>
            <a:r>
              <a:rPr sz="1000" spc="-5" dirty="0">
                <a:latin typeface="Arial"/>
                <a:cs typeface="Arial"/>
              </a:rPr>
              <a:t>…………………</a:t>
            </a:r>
            <a:r>
              <a:rPr lang="it-IT" sz="1000" spc="-5" dirty="0">
                <a:latin typeface="Arial"/>
                <a:cs typeface="Arial"/>
              </a:rPr>
              <a:t>……...</a:t>
            </a:r>
            <a:r>
              <a:rPr sz="1000" spc="-5" dirty="0">
                <a:latin typeface="Arial"/>
                <a:cs typeface="Arial"/>
              </a:rPr>
              <a:t>…………</a:t>
            </a:r>
            <a:r>
              <a:rPr lang="it-IT" sz="1000" spc="-5" dirty="0">
                <a:latin typeface="Arial"/>
                <a:cs typeface="Arial"/>
              </a:rPr>
              <a:t>………..</a:t>
            </a:r>
          </a:p>
          <a:p>
            <a:pPr marL="12700" marR="5080">
              <a:lnSpc>
                <a:spcPts val="1150"/>
              </a:lnSpc>
            </a:pPr>
            <a:endParaRPr lang="it-IT" sz="1000" spc="-5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lang="it-IT" sz="1000" spc="-5" dirty="0">
                <a:latin typeface="Arial"/>
                <a:cs typeface="Arial"/>
              </a:rPr>
              <a:t>codice fiscale …………………………………………………………………………………………………………………………….</a:t>
            </a:r>
          </a:p>
          <a:p>
            <a:pPr marL="12700" marR="5080">
              <a:lnSpc>
                <a:spcPts val="1150"/>
              </a:lnSpc>
            </a:pPr>
            <a:endParaRPr lang="it-IT" sz="1000" spc="-5" dirty="0">
              <a:latin typeface="Arial"/>
              <a:cs typeface="Arial"/>
            </a:endParaRPr>
          </a:p>
          <a:p>
            <a:pPr marL="12700" marR="5080">
              <a:lnSpc>
                <a:spcPts val="1150"/>
              </a:lnSpc>
            </a:pPr>
            <a:r>
              <a:rPr lang="it-IT" sz="1000" spc="-5" dirty="0">
                <a:latin typeface="Arial"/>
                <a:cs typeface="Arial"/>
              </a:rPr>
              <a:t>r</a:t>
            </a:r>
            <a:r>
              <a:rPr sz="1000" spc="-5" dirty="0" err="1">
                <a:latin typeface="Arial"/>
                <a:cs typeface="Arial"/>
              </a:rPr>
              <a:t>esidente</a:t>
            </a:r>
            <a:r>
              <a:rPr sz="1000" spc="-5" dirty="0">
                <a:latin typeface="Arial"/>
                <a:cs typeface="Arial"/>
              </a:rPr>
              <a:t> e/o </a:t>
            </a:r>
            <a:r>
              <a:rPr sz="1000" spc="-5" dirty="0" err="1">
                <a:latin typeface="Arial"/>
                <a:cs typeface="Arial"/>
              </a:rPr>
              <a:t>domiciliato</a:t>
            </a:r>
            <a:r>
              <a:rPr lang="it-IT" sz="1000" spc="-5" dirty="0">
                <a:latin typeface="Arial"/>
                <a:cs typeface="Arial"/>
              </a:rPr>
              <a:t>/a</a:t>
            </a:r>
            <a:r>
              <a:rPr sz="1000" spc="-5" dirty="0">
                <a:latin typeface="Arial"/>
                <a:cs typeface="Arial"/>
              </a:rPr>
              <a:t> a …………………………………</a:t>
            </a:r>
            <a:r>
              <a:rPr lang="it-IT" sz="1000" spc="-5" dirty="0">
                <a:latin typeface="Arial"/>
                <a:cs typeface="Arial"/>
              </a:rPr>
              <a:t>………………………………………………………………………...</a:t>
            </a:r>
          </a:p>
          <a:p>
            <a:pPr marL="12700" algn="just">
              <a:lnSpc>
                <a:spcPts val="1095"/>
              </a:lnSpc>
            </a:pPr>
            <a:endParaRPr lang="it-IT" sz="1000" spc="-10" dirty="0">
              <a:latin typeface="Arial"/>
              <a:cs typeface="Arial"/>
            </a:endParaRPr>
          </a:p>
          <a:p>
            <a:pPr marL="12700" algn="just">
              <a:lnSpc>
                <a:spcPts val="1095"/>
              </a:lnSpc>
            </a:pPr>
            <a:r>
              <a:rPr lang="it-IT" sz="1000" spc="-10" dirty="0">
                <a:latin typeface="Arial"/>
                <a:cs typeface="Arial"/>
              </a:rPr>
              <a:t>eventuale strumento suonato …………………………..   possibilità di portare una chitarra  SI                   NO  </a:t>
            </a:r>
          </a:p>
          <a:p>
            <a:pPr marL="12700" marR="33655">
              <a:lnSpc>
                <a:spcPts val="1150"/>
              </a:lnSpc>
              <a:spcBef>
                <a:spcPts val="50"/>
              </a:spcBef>
            </a:pPr>
            <a:endParaRPr lang="it-IT" sz="1000" dirty="0">
              <a:latin typeface="Arial"/>
              <a:cs typeface="Arial"/>
            </a:endParaRPr>
          </a:p>
          <a:p>
            <a:pPr marL="12700" marR="33655">
              <a:lnSpc>
                <a:spcPts val="1150"/>
              </a:lnSpc>
              <a:spcBef>
                <a:spcPts val="50"/>
              </a:spcBef>
            </a:pPr>
            <a:r>
              <a:rPr lang="it-IT" sz="1000" spc="-5" dirty="0">
                <a:latin typeface="Arial"/>
                <a:cs typeface="Arial"/>
              </a:rPr>
              <a:t>e</a:t>
            </a:r>
            <a:r>
              <a:rPr sz="1000" spc="-5" dirty="0" err="1">
                <a:latin typeface="Arial"/>
                <a:cs typeface="Arial"/>
              </a:rPr>
              <a:t>ventuali</a:t>
            </a:r>
            <a:r>
              <a:rPr lang="it-IT"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intolleranze</a:t>
            </a:r>
            <a:r>
              <a:rPr lang="it-IT" sz="1000" spc="-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lang="it-IT"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allergie</a:t>
            </a:r>
            <a:r>
              <a:rPr lang="it-IT"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………………………………………………………………………………</a:t>
            </a:r>
            <a:r>
              <a:rPr lang="it-IT" sz="1000" dirty="0">
                <a:latin typeface="Arial"/>
                <a:cs typeface="Arial"/>
              </a:rPr>
              <a:t>………………………</a:t>
            </a:r>
          </a:p>
          <a:p>
            <a:pPr marL="12700" marR="33655">
              <a:lnSpc>
                <a:spcPts val="1150"/>
              </a:lnSpc>
              <a:spcBef>
                <a:spcPts val="50"/>
              </a:spcBef>
            </a:pPr>
            <a:endParaRPr lang="it-IT" sz="1000" dirty="0">
              <a:latin typeface="Arial"/>
              <a:cs typeface="Arial"/>
            </a:endParaRPr>
          </a:p>
          <a:p>
            <a:pPr marL="12700" marR="33655">
              <a:lnSpc>
                <a:spcPts val="1150"/>
              </a:lnSpc>
              <a:spcBef>
                <a:spcPts val="50"/>
              </a:spcBef>
            </a:pPr>
            <a:r>
              <a:rPr sz="1000" spc="-5" dirty="0" err="1">
                <a:latin typeface="Arial"/>
                <a:cs typeface="Arial"/>
              </a:rPr>
              <a:t>eventuali</a:t>
            </a:r>
            <a:r>
              <a:rPr sz="1000" spc="-5" dirty="0">
                <a:latin typeface="Arial"/>
                <a:cs typeface="Arial"/>
              </a:rPr>
              <a:t> esigenze e/o </a:t>
            </a:r>
            <a:r>
              <a:rPr sz="1000" spc="-5" dirty="0" err="1">
                <a:latin typeface="Arial"/>
                <a:cs typeface="Arial"/>
              </a:rPr>
              <a:t>difficoltà</a:t>
            </a:r>
            <a:r>
              <a:rPr lang="it-IT" sz="1000" spc="-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(</a:t>
            </a:r>
            <a:r>
              <a:rPr sz="1000" spc="-5" dirty="0" err="1">
                <a:latin typeface="Arial"/>
                <a:cs typeface="Arial"/>
              </a:rPr>
              <a:t>es</a:t>
            </a:r>
            <a:r>
              <a:rPr lang="it-IT" sz="1000" spc="-5" dirty="0">
                <a:latin typeface="Arial"/>
                <a:cs typeface="Arial"/>
              </a:rPr>
              <a:t>. </a:t>
            </a:r>
            <a:r>
              <a:rPr sz="1000" spc="-5" dirty="0" err="1">
                <a:latin typeface="Arial"/>
                <a:cs typeface="Arial"/>
              </a:rPr>
              <a:t>sostegno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scolastico) </a:t>
            </a:r>
            <a:r>
              <a:rPr sz="1000" spc="-5" dirty="0">
                <a:latin typeface="Arial"/>
                <a:cs typeface="Arial"/>
              </a:rPr>
              <a:t>……………………………………</a:t>
            </a:r>
            <a:r>
              <a:rPr lang="it-IT" sz="1000" spc="-5" dirty="0">
                <a:latin typeface="Arial"/>
                <a:cs typeface="Arial"/>
              </a:rPr>
              <a:t>……………….</a:t>
            </a:r>
            <a:r>
              <a:rPr sz="1000" spc="-5" dirty="0">
                <a:latin typeface="Arial"/>
                <a:cs typeface="Arial"/>
              </a:rPr>
              <a:t>…………......</a:t>
            </a:r>
            <a:r>
              <a:rPr lang="it-IT" sz="1000" spc="-5" dirty="0">
                <a:latin typeface="Arial"/>
                <a:cs typeface="Arial"/>
              </a:rPr>
              <a:t>.......</a:t>
            </a:r>
          </a:p>
          <a:p>
            <a:pPr marL="12700" marR="33655">
              <a:lnSpc>
                <a:spcPts val="1150"/>
              </a:lnSpc>
              <a:spcBef>
                <a:spcPts val="50"/>
              </a:spcBef>
            </a:pPr>
            <a:endParaRPr lang="it-IT" sz="1000" spc="-5" dirty="0">
              <a:latin typeface="Arial"/>
              <a:cs typeface="Arial"/>
            </a:endParaRPr>
          </a:p>
          <a:p>
            <a:pPr marL="12700" marR="33655">
              <a:lnSpc>
                <a:spcPts val="1150"/>
              </a:lnSpc>
              <a:spcBef>
                <a:spcPts val="50"/>
              </a:spcBef>
            </a:pPr>
            <a:r>
              <a:rPr sz="1000" spc="-5" dirty="0" err="1">
                <a:latin typeface="Arial"/>
                <a:cs typeface="Arial"/>
              </a:rPr>
              <a:t>inviare</a:t>
            </a:r>
            <a:r>
              <a:rPr sz="1000" spc="-5" dirty="0">
                <a:latin typeface="Arial"/>
                <a:cs typeface="Arial"/>
              </a:rPr>
              <a:t> eventuale documentazione prima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dell’iscrizione</a:t>
            </a:r>
            <a:r>
              <a:rPr lang="it-IT" sz="1000" spc="-5" dirty="0">
                <a:latin typeface="Arial"/>
                <a:cs typeface="Arial"/>
              </a:rPr>
              <a:t>.</a:t>
            </a:r>
          </a:p>
          <a:p>
            <a:pPr marL="12700" marR="33655" algn="just">
              <a:lnSpc>
                <a:spcPts val="1150"/>
              </a:lnSpc>
              <a:spcBef>
                <a:spcPts val="50"/>
              </a:spcBef>
            </a:pPr>
            <a:endParaRPr lang="it-IT" sz="1000" spc="-5" dirty="0">
              <a:latin typeface="Arial"/>
              <a:cs typeface="Arial"/>
            </a:endParaRPr>
          </a:p>
          <a:p>
            <a:pPr marL="469265" marR="92075" indent="-228600">
              <a:lnSpc>
                <a:spcPct val="50000"/>
              </a:lnSpc>
              <a:tabLst>
                <a:tab pos="461645" algn="l"/>
              </a:tabLst>
            </a:pPr>
            <a:endParaRPr lang="it-IT" sz="1000" spc="-5" dirty="0">
              <a:latin typeface="Arial"/>
              <a:cs typeface="Arial"/>
            </a:endParaRPr>
          </a:p>
          <a:p>
            <a:pPr marL="469265" marR="92075" indent="-228600">
              <a:lnSpc>
                <a:spcPts val="1140"/>
              </a:lnSpc>
              <a:spcBef>
                <a:spcPts val="50"/>
              </a:spcBef>
              <a:tabLst>
                <a:tab pos="461645" algn="l"/>
              </a:tabLst>
            </a:pPr>
            <a:r>
              <a:rPr sz="1000" spc="-5" dirty="0" err="1">
                <a:latin typeface="Arial"/>
                <a:cs typeface="Arial"/>
              </a:rPr>
              <a:t>chiedo</a:t>
            </a:r>
            <a:r>
              <a:rPr lang="it-IT" sz="1000" spc="-5" dirty="0">
                <a:latin typeface="Arial"/>
                <a:cs typeface="Arial"/>
              </a:rPr>
              <a:t>no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lang="it-IT" sz="1000" spc="-5" dirty="0">
                <a:latin typeface="Arial"/>
                <a:cs typeface="Arial"/>
              </a:rPr>
              <a:t>iscrivere il/la proprio/a figlio/a</a:t>
            </a:r>
            <a:r>
              <a:rPr sz="1000" spc="-5" dirty="0">
                <a:latin typeface="Arial"/>
                <a:cs typeface="Arial"/>
              </a:rPr>
              <a:t> alle attività </a:t>
            </a:r>
            <a:r>
              <a:rPr sz="1000" spc="-5" dirty="0" err="1">
                <a:latin typeface="Arial"/>
                <a:cs typeface="Arial"/>
              </a:rPr>
              <a:t>estive</a:t>
            </a:r>
            <a:r>
              <a:rPr sz="1000" spc="-5" dirty="0">
                <a:latin typeface="Arial"/>
                <a:cs typeface="Arial"/>
              </a:rPr>
              <a:t> 202</a:t>
            </a:r>
            <a:r>
              <a:rPr lang="it-IT" sz="1000" spc="-5" dirty="0">
                <a:latin typeface="Arial"/>
                <a:cs typeface="Arial"/>
              </a:rPr>
              <a:t>4</a:t>
            </a:r>
            <a:r>
              <a:rPr sz="1000" spc="-5" dirty="0">
                <a:latin typeface="Arial"/>
                <a:cs typeface="Arial"/>
              </a:rPr>
              <a:t> organizzate da BarchettaBlu</a:t>
            </a:r>
            <a:r>
              <a:rPr lang="it-IT" sz="1000" spc="-5" dirty="0"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</p:txBody>
      </p:sp>
      <p:graphicFrame>
        <p:nvGraphicFramePr>
          <p:cNvPr id="7" name="object 7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352148554"/>
              </p:ext>
            </p:extLst>
          </p:nvPr>
        </p:nvGraphicFramePr>
        <p:xfrm>
          <a:off x="328397" y="5509881"/>
          <a:ext cx="3485400" cy="1432297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485400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</a:tblGrid>
              <a:tr h="285026">
                <a:tc>
                  <a:txBody>
                    <a:bodyPr/>
                    <a:lstStyle/>
                    <a:p>
                      <a:pPr marL="548005" indent="-229235" algn="l">
                        <a:lnSpc>
                          <a:spcPct val="100000"/>
                        </a:lnSpc>
                        <a:spcBef>
                          <a:spcPts val="33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lang="it-IT"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quota associativa  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</a:t>
                      </a:r>
                      <a:r>
                        <a:rPr lang="it-IT"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23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-202</a:t>
                      </a:r>
                      <a:r>
                        <a:rPr lang="it-IT"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4                          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10</a:t>
                      </a:r>
                      <a:r>
                        <a:rPr sz="1000" b="1" spc="4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€</a:t>
                      </a:r>
                      <a:endParaRPr sz="1000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191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258644">
                <a:tc>
                  <a:txBody>
                    <a:bodyPr/>
                    <a:lstStyle/>
                    <a:p>
                      <a:pPr marL="548005" marR="0" indent="-229235" algn="l" defTabSz="914400" eaLnBrk="1" fontAlgn="auto" latinLnBrk="0" hangingPunct="1">
                        <a:lnSpc>
                          <a:spcPct val="100000"/>
                        </a:lnSpc>
                        <a:spcBef>
                          <a:spcPts val="320"/>
                        </a:spcBef>
                        <a:spcAft>
                          <a:spcPts val="0"/>
                        </a:spcAft>
                        <a:buClrTx/>
                        <a:buSzTx/>
                        <a:buFont typeface="Wingdings"/>
                        <a:buChar char=""/>
                        <a:tabLst>
                          <a:tab pos="548640" algn="l"/>
                        </a:tabLst>
                        <a:defRPr/>
                      </a:pPr>
                      <a:r>
                        <a:rPr lang="it-IT" sz="1000" b="1" spc="-5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 – 5  </a:t>
                      </a:r>
                      <a:r>
                        <a:rPr sz="1000" b="1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luglio</a:t>
                      </a:r>
                      <a:r>
                        <a:rPr lang="it-IT" sz="10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</a:t>
                      </a:r>
                      <a:r>
                        <a:rPr sz="1000" b="1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8.30-16.00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</a:t>
                      </a:r>
                      <a:r>
                        <a:rPr sz="1000" b="1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1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   </a:t>
                      </a:r>
                      <a:endParaRPr lang="it-IT"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98809">
                <a:tc>
                  <a:txBody>
                    <a:bodyPr/>
                    <a:lstStyle/>
                    <a:p>
                      <a:pPr marL="548005" indent="-229235" algn="l">
                        <a:lnSpc>
                          <a:spcPct val="100000"/>
                        </a:lnSpc>
                        <a:spcBef>
                          <a:spcPts val="33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8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1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luglio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8.30-16.00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</a:t>
                      </a:r>
                      <a:r>
                        <a:rPr lang="it-IT" sz="1000" b="1" spc="30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191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92475304"/>
                  </a:ext>
                </a:extLst>
              </a:tr>
              <a:tr h="291795">
                <a:tc>
                  <a:txBody>
                    <a:bodyPr/>
                    <a:lstStyle/>
                    <a:p>
                      <a:pPr marL="548005" indent="-229235" algn="l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15 –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19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luglio 8.30-16.00</a:t>
                      </a:r>
                      <a:r>
                        <a:rPr sz="1000" b="1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3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 </a:t>
                      </a:r>
                      <a:r>
                        <a:rPr lang="it-IT" sz="1000" b="1" spc="-5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  <a:tr h="298023">
                <a:tc>
                  <a:txBody>
                    <a:bodyPr/>
                    <a:lstStyle/>
                    <a:p>
                      <a:pPr marL="548005" indent="-229235" algn="l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–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26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 err="1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luglio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8.30-16.00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   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€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201371039"/>
                  </a:ext>
                </a:extLst>
              </a:tr>
            </a:tbl>
          </a:graphicData>
        </a:graphic>
      </p:graphicFrame>
      <p:sp>
        <p:nvSpPr>
          <p:cNvPr id="10" name="object 10"/>
          <p:cNvSpPr txBox="1"/>
          <p:nvPr/>
        </p:nvSpPr>
        <p:spPr>
          <a:xfrm>
            <a:off x="284251" y="7111366"/>
            <a:ext cx="6592795" cy="1474121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12700" marR="182880">
              <a:spcBef>
                <a:spcPts val="175"/>
              </a:spcBef>
            </a:pPr>
            <a:r>
              <a:rPr lang="it-IT" sz="1000" b="1" spc="-5" dirty="0">
                <a:latin typeface="Arial"/>
                <a:cs typeface="Arial"/>
              </a:rPr>
              <a:t>Prima di versare </a:t>
            </a:r>
            <a:r>
              <a:rPr lang="it-IT" sz="1000" b="1" dirty="0">
                <a:latin typeface="Arial"/>
                <a:cs typeface="Arial"/>
              </a:rPr>
              <a:t>la </a:t>
            </a:r>
            <a:r>
              <a:rPr lang="it-IT" sz="1000" b="1" spc="-5" dirty="0">
                <a:latin typeface="Arial"/>
                <a:cs typeface="Arial"/>
              </a:rPr>
              <a:t>quota è necessario avere </a:t>
            </a:r>
            <a:r>
              <a:rPr lang="it-IT" sz="1000" b="1" dirty="0">
                <a:latin typeface="Arial"/>
                <a:cs typeface="Arial"/>
              </a:rPr>
              <a:t>conferma </a:t>
            </a:r>
            <a:r>
              <a:rPr lang="it-IT" sz="1000" b="1" spc="-5" dirty="0">
                <a:latin typeface="Arial"/>
                <a:cs typeface="Arial"/>
              </a:rPr>
              <a:t>dalla segreteria </a:t>
            </a:r>
            <a:r>
              <a:rPr lang="it-IT" sz="1000" b="1" dirty="0">
                <a:latin typeface="Arial"/>
                <a:cs typeface="Arial"/>
              </a:rPr>
              <a:t>della </a:t>
            </a:r>
            <a:r>
              <a:rPr lang="it-IT" sz="1000" b="1" spc="-5" dirty="0">
                <a:latin typeface="Arial"/>
                <a:cs typeface="Arial"/>
              </a:rPr>
              <a:t>disponibilità</a:t>
            </a:r>
            <a:endParaRPr lang="it-IT" sz="1000" spc="-5" dirty="0">
              <a:latin typeface="Arial"/>
              <a:cs typeface="Arial"/>
            </a:endParaRPr>
          </a:p>
          <a:p>
            <a:pPr marL="12700" marR="182880">
              <a:spcBef>
                <a:spcPts val="175"/>
              </a:spcBef>
            </a:pPr>
            <a:r>
              <a:rPr lang="it-IT" sz="1000" spc="-5" dirty="0">
                <a:latin typeface="Arial"/>
                <a:cs typeface="Arial"/>
              </a:rPr>
              <a:t>l</a:t>
            </a:r>
            <a:r>
              <a:rPr sz="1000" spc="-5" dirty="0">
                <a:latin typeface="Arial"/>
                <a:cs typeface="Arial"/>
              </a:rPr>
              <a:t>a quota </a:t>
            </a:r>
            <a:r>
              <a:rPr sz="1000" spc="-5" dirty="0" err="1">
                <a:latin typeface="Arial"/>
                <a:cs typeface="Arial"/>
              </a:rPr>
              <a:t>va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versata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mediante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 err="1">
                <a:latin typeface="Arial"/>
                <a:cs typeface="Arial"/>
              </a:rPr>
              <a:t>bonifico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bancario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sul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conto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corrente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intestato</a:t>
            </a:r>
            <a:r>
              <a:rPr sz="1000" spc="2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</a:t>
            </a:r>
            <a:r>
              <a:rPr lang="it-IT" sz="1000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Associazione</a:t>
            </a:r>
            <a:r>
              <a:rPr sz="1000" spc="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BarchettaBlu</a:t>
            </a:r>
            <a:r>
              <a:rPr lang="it-IT" sz="1000" dirty="0">
                <a:latin typeface="Arial"/>
                <a:cs typeface="Arial"/>
              </a:rPr>
              <a:t>  </a:t>
            </a:r>
          </a:p>
          <a:p>
            <a:pPr marL="12700" marR="182880">
              <a:spcBef>
                <a:spcPts val="175"/>
              </a:spcBef>
            </a:pPr>
            <a:r>
              <a:rPr lang="it-IT" sz="1000" dirty="0">
                <a:latin typeface="Arial"/>
                <a:cs typeface="Arial"/>
              </a:rPr>
              <a:t>IBAN </a:t>
            </a:r>
            <a:r>
              <a:rPr sz="1000" spc="-5" dirty="0">
                <a:latin typeface="Arial"/>
                <a:cs typeface="Arial"/>
              </a:rPr>
              <a:t>IT </a:t>
            </a:r>
            <a:r>
              <a:rPr lang="it-IT" sz="1000" spc="-5" dirty="0">
                <a:latin typeface="Arial"/>
                <a:cs typeface="Arial"/>
              </a:rPr>
              <a:t>20 X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lang="it-IT" sz="1000" spc="-5" dirty="0">
                <a:latin typeface="Arial"/>
                <a:cs typeface="Arial"/>
              </a:rPr>
              <a:t>05034 02196 000000009382 </a:t>
            </a:r>
            <a:r>
              <a:rPr lang="en-US" sz="1000" dirty="0">
                <a:latin typeface="Arial"/>
                <a:cs typeface="Arial"/>
              </a:rPr>
              <a:t>SWIFT BAPPIT21732</a:t>
            </a:r>
            <a:endParaRPr sz="1000" dirty="0">
              <a:latin typeface="Arial"/>
              <a:cs typeface="Arial"/>
            </a:endParaRPr>
          </a:p>
          <a:p>
            <a:pPr marL="12700"/>
            <a:r>
              <a:rPr sz="1000" spc="-5" dirty="0" err="1">
                <a:latin typeface="Arial"/>
                <a:cs typeface="Arial"/>
              </a:rPr>
              <a:t>causale</a:t>
            </a:r>
            <a:r>
              <a:rPr sz="1000" spc="-5" dirty="0">
                <a:latin typeface="Arial"/>
                <a:cs typeface="Arial"/>
              </a:rPr>
              <a:t> del versamento: </a:t>
            </a:r>
            <a:r>
              <a:rPr sz="1000" dirty="0">
                <a:latin typeface="Arial"/>
                <a:cs typeface="Arial"/>
              </a:rPr>
              <a:t>nome </a:t>
            </a:r>
            <a:r>
              <a:rPr sz="1000" spc="-5" dirty="0">
                <a:latin typeface="Arial"/>
                <a:cs typeface="Arial"/>
              </a:rPr>
              <a:t>e cognome del bambino, </a:t>
            </a:r>
            <a:r>
              <a:rPr sz="1000" spc="-5" dirty="0" err="1">
                <a:latin typeface="Arial"/>
                <a:cs typeface="Arial"/>
              </a:rPr>
              <a:t>iscrizione</a:t>
            </a:r>
            <a:r>
              <a:rPr sz="1000" spc="1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dal/a</a:t>
            </a:r>
            <a:endParaRPr lang="it-IT" sz="1000" spc="-5" dirty="0">
              <a:latin typeface="Arial"/>
              <a:cs typeface="Arial"/>
            </a:endParaRPr>
          </a:p>
          <a:p>
            <a:pPr marL="12700"/>
            <a:r>
              <a:rPr lang="it-IT" sz="1000" spc="-5" dirty="0">
                <a:latin typeface="Arial"/>
                <a:cs typeface="Arial"/>
              </a:rPr>
              <a:t>la quota non potrà essere rimborsata in nessun caso</a:t>
            </a:r>
          </a:p>
          <a:p>
            <a:pPr marL="12700"/>
            <a:endParaRPr lang="it-IT" sz="1100" dirty="0">
              <a:latin typeface="Arial"/>
              <a:cs typeface="Arial"/>
            </a:endParaRPr>
          </a:p>
          <a:p>
            <a:pPr marL="184150" indent="-171450">
              <a:lnSpc>
                <a:spcPct val="150000"/>
              </a:lnSpc>
              <a:buFontTx/>
              <a:buChar char="-"/>
            </a:pPr>
            <a:r>
              <a:rPr lang="it-IT" sz="1000" spc="-5" dirty="0" err="1">
                <a:latin typeface="Arial"/>
                <a:cs typeface="Arial"/>
              </a:rPr>
              <a:t>A</a:t>
            </a:r>
            <a:r>
              <a:rPr sz="1000" spc="-5" dirty="0" err="1">
                <a:latin typeface="Arial"/>
                <a:cs typeface="Arial"/>
              </a:rPr>
              <a:t>utorizzo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mia/o </a:t>
            </a:r>
            <a:r>
              <a:rPr sz="1000" spc="-5" dirty="0">
                <a:latin typeface="Arial"/>
                <a:cs typeface="Arial"/>
              </a:rPr>
              <a:t>figlia/o a </a:t>
            </a:r>
            <a:r>
              <a:rPr sz="1000" spc="-5" dirty="0" err="1">
                <a:latin typeface="Arial"/>
                <a:cs typeface="Arial"/>
              </a:rPr>
              <a:t>partecipare</a:t>
            </a:r>
            <a:r>
              <a:rPr sz="1000" spc="-5" dirty="0">
                <a:latin typeface="Arial"/>
                <a:cs typeface="Arial"/>
              </a:rPr>
              <a:t> a</a:t>
            </a:r>
            <a:r>
              <a:rPr lang="it-IT" sz="1000" spc="-5" dirty="0">
                <a:latin typeface="Arial"/>
                <a:cs typeface="Arial"/>
              </a:rPr>
              <a:t> eventuali </a:t>
            </a:r>
            <a:r>
              <a:rPr sz="1000" spc="-5" dirty="0" err="1">
                <a:latin typeface="Arial"/>
                <a:cs typeface="Arial"/>
              </a:rPr>
              <a:t>uscite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 err="1">
                <a:latin typeface="Arial"/>
                <a:cs typeface="Arial"/>
              </a:rPr>
              <a:t>previste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durante le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attività</a:t>
            </a:r>
            <a:r>
              <a:rPr sz="1000" spc="-5" dirty="0">
                <a:latin typeface="Arial"/>
                <a:cs typeface="Arial"/>
              </a:rPr>
              <a:t>;</a:t>
            </a:r>
            <a:endParaRPr lang="it-IT" sz="900" dirty="0">
              <a:latin typeface="Arial"/>
              <a:cs typeface="Arial"/>
            </a:endParaRPr>
          </a:p>
          <a:p>
            <a:pPr marL="184150" indent="-171450">
              <a:lnSpc>
                <a:spcPct val="150000"/>
              </a:lnSpc>
              <a:buFontTx/>
              <a:buChar char="-"/>
            </a:pPr>
            <a:r>
              <a:rPr lang="it-IT" sz="1000" spc="-5" dirty="0" err="1">
                <a:latin typeface="Arial"/>
                <a:cs typeface="Arial"/>
              </a:rPr>
              <a:t>A</a:t>
            </a:r>
            <a:r>
              <a:rPr sz="1000" spc="-5" dirty="0" err="1">
                <a:latin typeface="Arial"/>
                <a:cs typeface="Arial"/>
              </a:rPr>
              <a:t>utorizzo</a:t>
            </a:r>
            <a:r>
              <a:rPr sz="1000" spc="-5" dirty="0">
                <a:latin typeface="Arial"/>
                <a:cs typeface="Arial"/>
              </a:rPr>
              <a:t> le </a:t>
            </a:r>
            <a:r>
              <a:rPr sz="1000" spc="-5" dirty="0" err="1">
                <a:latin typeface="Arial"/>
                <a:cs typeface="Arial"/>
              </a:rPr>
              <a:t>seguenti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persone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dirty="0">
                <a:latin typeface="Arial"/>
                <a:cs typeface="Arial"/>
              </a:rPr>
              <a:t>al </a:t>
            </a:r>
            <a:r>
              <a:rPr sz="1000" spc="-5" dirty="0" err="1">
                <a:latin typeface="Arial"/>
                <a:cs typeface="Arial"/>
              </a:rPr>
              <a:t>ritiro</a:t>
            </a:r>
            <a:r>
              <a:rPr sz="1000" spc="-5" dirty="0">
                <a:latin typeface="Arial"/>
                <a:cs typeface="Arial"/>
              </a:rPr>
              <a:t> del bambino al </a:t>
            </a:r>
            <a:r>
              <a:rPr sz="1000" dirty="0" err="1">
                <a:latin typeface="Arial"/>
                <a:cs typeface="Arial"/>
              </a:rPr>
              <a:t>termine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delle</a:t>
            </a:r>
            <a:r>
              <a:rPr sz="1000" spc="2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attività</a:t>
            </a:r>
            <a:r>
              <a:rPr sz="1000" spc="-5" dirty="0"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</p:txBody>
      </p:sp>
      <p:graphicFrame>
        <p:nvGraphicFramePr>
          <p:cNvPr id="11" name="object 11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931167316"/>
              </p:ext>
            </p:extLst>
          </p:nvPr>
        </p:nvGraphicFramePr>
        <p:xfrm>
          <a:off x="412742" y="8754675"/>
          <a:ext cx="6683707" cy="1047962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1442852">
                  <a:extLst>
                    <a:ext uri="{9D8B030D-6E8A-4147-A177-3AD203B41FA5}">
                      <a16:colId xmlns:a16="http://schemas.microsoft.com/office/drawing/2014/main" val="20000"/>
                    </a:ext>
                  </a:extLst>
                </a:gridCol>
                <a:gridCol w="1212176">
                  <a:extLst>
                    <a:ext uri="{9D8B030D-6E8A-4147-A177-3AD203B41FA5}">
                      <a16:colId xmlns:a16="http://schemas.microsoft.com/office/drawing/2014/main" val="20001"/>
                    </a:ext>
                  </a:extLst>
                </a:gridCol>
                <a:gridCol w="2460689">
                  <a:extLst>
                    <a:ext uri="{9D8B030D-6E8A-4147-A177-3AD203B41FA5}">
                      <a16:colId xmlns:a16="http://schemas.microsoft.com/office/drawing/2014/main" val="20002"/>
                    </a:ext>
                  </a:extLst>
                </a:gridCol>
                <a:gridCol w="1567990">
                  <a:extLst>
                    <a:ext uri="{9D8B030D-6E8A-4147-A177-3AD203B41FA5}">
                      <a16:colId xmlns:a16="http://schemas.microsoft.com/office/drawing/2014/main" val="20003"/>
                    </a:ext>
                  </a:extLst>
                </a:gridCol>
              </a:tblGrid>
              <a:tr h="457200">
                <a:tc>
                  <a:txBody>
                    <a:bodyPr/>
                    <a:lstStyle/>
                    <a:p>
                      <a:pPr marL="90805" marR="506095">
                        <a:lnSpc>
                          <a:spcPts val="1150"/>
                        </a:lnSpc>
                        <a:spcBef>
                          <a:spcPts val="40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Nome e  </a:t>
                      </a:r>
                      <a:r>
                        <a:rPr sz="1000" b="1" dirty="0" err="1">
                          <a:latin typeface="Arial"/>
                          <a:cs typeface="Arial"/>
                        </a:rPr>
                        <a:t>Cogno</a:t>
                      </a:r>
                      <a:r>
                        <a:rPr lang="it-IT" sz="1000" b="1" dirty="0">
                          <a:latin typeface="Arial"/>
                          <a:cs typeface="Arial"/>
                        </a:rPr>
                        <a:t>m</a:t>
                      </a:r>
                      <a:r>
                        <a:rPr sz="1000" b="1" dirty="0">
                          <a:latin typeface="Arial"/>
                          <a:cs typeface="Arial"/>
                        </a:rPr>
                        <a:t>e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170">
                        <a:lnSpc>
                          <a:spcPct val="100000"/>
                        </a:lnSpc>
                        <a:spcBef>
                          <a:spcPts val="32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Telefono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4064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89535" marR="332740">
                        <a:lnSpc>
                          <a:spcPts val="1150"/>
                        </a:lnSpc>
                        <a:spcBef>
                          <a:spcPts val="400"/>
                        </a:spcBef>
                      </a:pPr>
                      <a:r>
                        <a:rPr sz="1000" b="1" spc="-5" dirty="0">
                          <a:latin typeface="Arial"/>
                          <a:cs typeface="Arial"/>
                        </a:rPr>
                        <a:t>Rapporto di parentela (nonna,  babysitter…)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 marL="90805" marR="627380">
                        <a:lnSpc>
                          <a:spcPts val="1150"/>
                        </a:lnSpc>
                        <a:spcBef>
                          <a:spcPts val="400"/>
                        </a:spcBef>
                      </a:pPr>
                      <a:r>
                        <a:rPr sz="1000" b="1" dirty="0" err="1">
                          <a:latin typeface="Arial"/>
                          <a:cs typeface="Arial"/>
                        </a:rPr>
                        <a:t>Documen</a:t>
                      </a:r>
                      <a:r>
                        <a:rPr sz="1000" b="1" spc="5" dirty="0" err="1">
                          <a:latin typeface="Arial"/>
                          <a:cs typeface="Arial"/>
                        </a:rPr>
                        <a:t>t</a:t>
                      </a:r>
                      <a:r>
                        <a:rPr sz="1000" b="1" dirty="0" err="1">
                          <a:latin typeface="Arial"/>
                          <a:cs typeface="Arial"/>
                        </a:rPr>
                        <a:t>o</a:t>
                      </a:r>
                      <a:r>
                        <a:rPr lang="it-IT" sz="1000" b="1" dirty="0">
                          <a:latin typeface="Arial"/>
                          <a:cs typeface="Arial"/>
                        </a:rPr>
                        <a:t> numero</a:t>
                      </a:r>
                      <a:endParaRPr sz="1000" dirty="0">
                        <a:latin typeface="Arial"/>
                        <a:cs typeface="Arial"/>
                      </a:endParaRPr>
                    </a:p>
                  </a:txBody>
                  <a:tcPr marL="0" marR="0" marT="5080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0"/>
                  </a:ext>
                </a:extLst>
              </a:tr>
              <a:tr h="302634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lang="it-IT"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lang="it-IT" sz="700" dirty="0">
                        <a:latin typeface="Times New Roman"/>
                        <a:cs typeface="Times New Roman"/>
                      </a:endParaRPr>
                    </a:p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1"/>
                  </a:ext>
                </a:extLst>
              </a:tr>
              <a:tr h="270722"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tc>
                  <a:txBody>
                    <a:bodyPr/>
                    <a:lstStyle/>
                    <a:p>
                      <a:pPr>
                        <a:lnSpc>
                          <a:spcPct val="100000"/>
                        </a:lnSpc>
                      </a:pPr>
                      <a:endParaRPr sz="700" dirty="0">
                        <a:latin typeface="Times New Roman"/>
                        <a:cs typeface="Times New Roman"/>
                      </a:endParaRPr>
                    </a:p>
                  </a:txBody>
                  <a:tcPr marL="0" marR="0" marT="0" marB="0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0002"/>
                  </a:ext>
                </a:extLst>
              </a:tr>
            </a:tbl>
          </a:graphicData>
        </a:graphic>
      </p:graphicFrame>
      <p:graphicFrame>
        <p:nvGraphicFramePr>
          <p:cNvPr id="13" name="Tabella 12"/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514040182"/>
              </p:ext>
            </p:extLst>
          </p:nvPr>
        </p:nvGraphicFramePr>
        <p:xfrm>
          <a:off x="3951504" y="5514508"/>
          <a:ext cx="3331946" cy="524839"/>
        </p:xfrm>
        <a:graphic>
          <a:graphicData uri="http://schemas.openxmlformats.org/drawingml/2006/table">
            <a:tbl>
              <a:tblPr firstRow="1" bandRow="1">
                <a:tableStyleId>{2D5ABB26-0587-4C30-8999-92F81FD0307C}</a:tableStyleId>
              </a:tblPr>
              <a:tblGrid>
                <a:gridCol w="3331946">
                  <a:extLst>
                    <a:ext uri="{9D8B030D-6E8A-4147-A177-3AD203B41FA5}">
                      <a16:colId xmlns:a16="http://schemas.microsoft.com/office/drawing/2014/main" val="3946929119"/>
                    </a:ext>
                  </a:extLst>
                </a:gridCol>
              </a:tblGrid>
              <a:tr h="262722">
                <a:tc>
                  <a:txBody>
                    <a:bodyPr/>
                    <a:lstStyle/>
                    <a:p>
                      <a:pPr marL="548005" indent="-229235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lang="it-IT" sz="1000" b="1" spc="-5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quota associativa </a:t>
                      </a:r>
                      <a:r>
                        <a:rPr lang="it-IT" sz="1000" b="1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2024-</a:t>
                      </a:r>
                      <a:r>
                        <a:rPr lang="it-IT" sz="1000" b="1" baseline="0" dirty="0">
                          <a:solidFill>
                            <a:srgbClr val="FF0000"/>
                          </a:solidFill>
                          <a:latin typeface="Arial"/>
                          <a:cs typeface="Arial"/>
                        </a:rPr>
                        <a:t>2025                     10 €</a:t>
                      </a:r>
                      <a:endParaRPr sz="1000" b="1" dirty="0">
                        <a:solidFill>
                          <a:srgbClr val="FF0000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>
                      <a:solidFill>
                        <a:srgbClr val="000000"/>
                      </a:solidFill>
                      <a:prstDash val="soli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3276800615"/>
                  </a:ext>
                </a:extLst>
              </a:tr>
              <a:tr h="262117">
                <a:tc>
                  <a:txBody>
                    <a:bodyPr/>
                    <a:lstStyle/>
                    <a:p>
                      <a:pPr marL="548005" indent="-229235">
                        <a:lnSpc>
                          <a:spcPct val="100000"/>
                        </a:lnSpc>
                        <a:spcBef>
                          <a:spcPts val="320"/>
                        </a:spcBef>
                        <a:buFont typeface="Wingdings"/>
                        <a:buChar char=""/>
                        <a:tabLst>
                          <a:tab pos="548640" algn="l"/>
                        </a:tabLst>
                      </a:pP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 – 6 settembre </a:t>
                      </a:r>
                      <a:r>
                        <a:rPr lang="it-IT" sz="1000" b="1" spc="-5" baseline="0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                                          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1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2</a:t>
                      </a:r>
                      <a:r>
                        <a:rPr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0</a:t>
                      </a:r>
                      <a:r>
                        <a:rPr lang="it-IT" sz="1000" b="1" spc="-5" dirty="0">
                          <a:solidFill>
                            <a:schemeClr val="tx1"/>
                          </a:solidFill>
                          <a:latin typeface="Arial"/>
                          <a:cs typeface="Arial"/>
                        </a:rPr>
                        <a:t> €</a:t>
                      </a:r>
                      <a:endParaRPr sz="1000" dirty="0">
                        <a:solidFill>
                          <a:schemeClr val="tx1"/>
                        </a:solidFill>
                        <a:latin typeface="Arial"/>
                        <a:cs typeface="Arial"/>
                      </a:endParaRPr>
                    </a:p>
                  </a:txBody>
                  <a:tcPr marL="0" marR="0" marT="40640" marB="0" anchor="ctr">
                    <a:lnL w="12700">
                      <a:solidFill>
                        <a:srgbClr val="000000"/>
                      </a:solidFill>
                      <a:prstDash val="solid"/>
                    </a:lnL>
                    <a:lnR w="12700">
                      <a:solidFill>
                        <a:srgbClr val="000000"/>
                      </a:solidFill>
                      <a:prstDash val="solid"/>
                    </a:lnR>
                    <a:lnT w="12700" cap="flat" cmpd="sng" algn="ctr">
                      <a:solidFill>
                        <a:srgbClr val="000000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>
                      <a:solidFill>
                        <a:srgbClr val="000000"/>
                      </a:solidFill>
                      <a:prstDash val="solid"/>
                    </a:lnB>
                  </a:tcPr>
                </a:tc>
                <a:extLst>
                  <a:ext uri="{0D108BD9-81ED-4DB2-BD59-A6C34878D82A}">
                    <a16:rowId xmlns:a16="http://schemas.microsoft.com/office/drawing/2014/main" val="178909449"/>
                  </a:ext>
                </a:extLst>
              </a:tr>
            </a:tbl>
          </a:graphicData>
        </a:graphic>
      </p:graphicFrame>
      <p:pic>
        <p:nvPicPr>
          <p:cNvPr id="16" name="Immagin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96"/>
          <a:stretch/>
        </p:blipFill>
        <p:spPr>
          <a:xfrm>
            <a:off x="299186" y="-27728"/>
            <a:ext cx="1259589" cy="751541"/>
          </a:xfrm>
          <a:prstGeom prst="rect">
            <a:avLst/>
          </a:prstGeom>
        </p:spPr>
      </p:pic>
      <p:sp>
        <p:nvSpPr>
          <p:cNvPr id="8" name="CasellaDiTesto 7"/>
          <p:cNvSpPr txBox="1"/>
          <p:nvPr/>
        </p:nvSpPr>
        <p:spPr>
          <a:xfrm>
            <a:off x="252501" y="10015687"/>
            <a:ext cx="6712917" cy="55399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Note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….....</a:t>
            </a:r>
          </a:p>
        </p:txBody>
      </p:sp>
      <p:sp>
        <p:nvSpPr>
          <p:cNvPr id="5" name="Rettangolo 4"/>
          <p:cNvSpPr/>
          <p:nvPr/>
        </p:nvSpPr>
        <p:spPr>
          <a:xfrm flipH="1" flipV="1">
            <a:off x="2635247" y="2603500"/>
            <a:ext cx="152402" cy="1524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8" name="Rettangolo 17"/>
          <p:cNvSpPr/>
          <p:nvPr/>
        </p:nvSpPr>
        <p:spPr>
          <a:xfrm flipH="1" flipV="1">
            <a:off x="3092450" y="2603500"/>
            <a:ext cx="152402" cy="1524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9" name="Rettangolo 18"/>
          <p:cNvSpPr/>
          <p:nvPr/>
        </p:nvSpPr>
        <p:spPr>
          <a:xfrm flipH="1" flipV="1">
            <a:off x="6232524" y="3828138"/>
            <a:ext cx="152402" cy="1524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20" name="Rettangolo 19"/>
          <p:cNvSpPr/>
          <p:nvPr/>
        </p:nvSpPr>
        <p:spPr>
          <a:xfrm flipH="1" flipV="1">
            <a:off x="5431053" y="3819069"/>
            <a:ext cx="152402" cy="1524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" name="object 2"/>
          <p:cNvGrpSpPr/>
          <p:nvPr/>
        </p:nvGrpSpPr>
        <p:grpSpPr>
          <a:xfrm>
            <a:off x="6369050" y="134164"/>
            <a:ext cx="1082074" cy="778254"/>
            <a:chOff x="5806301" y="294004"/>
            <a:chExt cx="1108075" cy="890905"/>
          </a:xfrm>
        </p:grpSpPr>
        <p:sp>
          <p:nvSpPr>
            <p:cNvPr id="3" name="object 3"/>
            <p:cNvSpPr/>
            <p:nvPr/>
          </p:nvSpPr>
          <p:spPr>
            <a:xfrm>
              <a:off x="5806301" y="560928"/>
              <a:ext cx="728621" cy="623980"/>
            </a:xfrm>
            <a:prstGeom prst="rect">
              <a:avLst/>
            </a:prstGeom>
            <a:blipFill>
              <a:blip r:embed="rId2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  <p:sp>
          <p:nvSpPr>
            <p:cNvPr id="4" name="object 4"/>
            <p:cNvSpPr/>
            <p:nvPr/>
          </p:nvSpPr>
          <p:spPr>
            <a:xfrm>
              <a:off x="6326504" y="294004"/>
              <a:ext cx="587375" cy="504825"/>
            </a:xfrm>
            <a:prstGeom prst="rect">
              <a:avLst/>
            </a:prstGeom>
            <a:blipFill>
              <a:blip r:embed="rId3" cstate="print"/>
              <a:stretch>
                <a:fillRect/>
              </a:stretch>
            </a:blipFill>
          </p:spPr>
          <p:txBody>
            <a:bodyPr wrap="square" lIns="0" tIns="0" rIns="0" bIns="0" rtlCol="0"/>
            <a:lstStyle/>
            <a:p>
              <a:endParaRPr/>
            </a:p>
          </p:txBody>
        </p:sp>
      </p:grpSp>
      <p:pic>
        <p:nvPicPr>
          <p:cNvPr id="16" name="Immagine 15"/>
          <p:cNvPicPr>
            <a:picLocks noChangeAspect="1"/>
          </p:cNvPicPr>
          <p:nvPr/>
        </p:nvPicPr>
        <p:blipFill rotWithShape="1"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b="16496"/>
          <a:stretch/>
        </p:blipFill>
        <p:spPr>
          <a:xfrm>
            <a:off x="308487" y="95709"/>
            <a:ext cx="1259589" cy="751541"/>
          </a:xfrm>
          <a:prstGeom prst="rect">
            <a:avLst/>
          </a:prstGeom>
        </p:spPr>
      </p:pic>
      <p:sp>
        <p:nvSpPr>
          <p:cNvPr id="17" name="object 2"/>
          <p:cNvSpPr txBox="1"/>
          <p:nvPr/>
        </p:nvSpPr>
        <p:spPr>
          <a:xfrm>
            <a:off x="393700" y="699458"/>
            <a:ext cx="6629400" cy="5167440"/>
          </a:xfrm>
          <a:prstGeom prst="rect">
            <a:avLst/>
          </a:prstGeom>
        </p:spPr>
        <p:txBody>
          <a:bodyPr vert="horz" wrap="square" lIns="0" tIns="22225" rIns="0" bIns="0" rtlCol="0">
            <a:spAutoFit/>
          </a:bodyPr>
          <a:lstStyle/>
          <a:p>
            <a:pPr marL="240665" marR="6985" lvl="0">
              <a:lnSpc>
                <a:spcPct val="150000"/>
              </a:lnSpc>
              <a:spcBef>
                <a:spcPts val="175"/>
              </a:spcBef>
              <a:tabLst>
                <a:tab pos="461645" algn="l"/>
                <a:tab pos="462280" algn="l"/>
              </a:tabLst>
            </a:pPr>
            <a:endParaRPr sz="900" dirty="0">
              <a:latin typeface="Arial"/>
              <a:cs typeface="Arial"/>
            </a:endParaRPr>
          </a:p>
          <a:p>
            <a:pPr marL="12700" algn="just">
              <a:lnSpc>
                <a:spcPct val="150000"/>
              </a:lnSpc>
            </a:pPr>
            <a:r>
              <a:rPr sz="1000" spc="-5" dirty="0">
                <a:latin typeface="Arial"/>
                <a:cs typeface="Arial"/>
              </a:rPr>
              <a:t>In particolare </a:t>
            </a:r>
            <a:r>
              <a:rPr sz="1000" dirty="0">
                <a:latin typeface="Arial"/>
                <a:cs typeface="Arial"/>
              </a:rPr>
              <a:t>in </a:t>
            </a:r>
            <a:r>
              <a:rPr sz="1000" spc="-5" dirty="0">
                <a:latin typeface="Arial"/>
                <a:cs typeface="Arial"/>
              </a:rPr>
              <a:t>qualità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genitori esercenti la potestà genitoriale, </a:t>
            </a:r>
            <a:r>
              <a:rPr sz="1000" dirty="0">
                <a:latin typeface="Arial"/>
                <a:cs typeface="Arial"/>
              </a:rPr>
              <a:t>di</a:t>
            </a:r>
            <a:r>
              <a:rPr sz="1000" spc="19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……………………………………</a:t>
            </a:r>
            <a:r>
              <a:rPr lang="it-IT" sz="1000" spc="-5" dirty="0">
                <a:latin typeface="Arial"/>
                <a:cs typeface="Arial"/>
              </a:rPr>
              <a:t>……………….</a:t>
            </a:r>
          </a:p>
          <a:p>
            <a:pPr marL="240665" marR="5080" lvl="0" algn="just">
              <a:lnSpc>
                <a:spcPct val="150000"/>
              </a:lnSpc>
              <a:spcBef>
                <a:spcPts val="50"/>
              </a:spcBef>
              <a:tabLst>
                <a:tab pos="469900" algn="l"/>
              </a:tabLst>
            </a:pPr>
            <a:r>
              <a:rPr lang="it-IT" sz="1000" spc="-5" dirty="0">
                <a:latin typeface="Arial"/>
                <a:cs typeface="Arial"/>
              </a:rPr>
              <a:t>-si impegnano a comunicare ogni variazione a quanto dichiarato ricompilando questo</a:t>
            </a:r>
            <a:r>
              <a:rPr lang="it-IT" sz="1000" spc="105" dirty="0">
                <a:latin typeface="Arial"/>
                <a:cs typeface="Arial"/>
              </a:rPr>
              <a:t> </a:t>
            </a:r>
            <a:r>
              <a:rPr lang="it-IT" sz="1000" spc="-5" dirty="0">
                <a:latin typeface="Arial"/>
                <a:cs typeface="Arial"/>
              </a:rPr>
              <a:t>modulo;</a:t>
            </a:r>
          </a:p>
          <a:p>
            <a:pPr marL="240665" marR="5080" algn="just">
              <a:lnSpc>
                <a:spcPct val="150000"/>
              </a:lnSpc>
              <a:spcBef>
                <a:spcPts val="50"/>
              </a:spcBef>
              <a:tabLst>
                <a:tab pos="469900" algn="l"/>
              </a:tabLst>
            </a:pPr>
            <a:r>
              <a:rPr lang="it-IT" sz="1000" dirty="0">
                <a:latin typeface="Arial"/>
                <a:cs typeface="Arial"/>
              </a:rPr>
              <a:t>-</a:t>
            </a:r>
            <a:r>
              <a:rPr sz="1000" spc="-5" dirty="0" err="1">
                <a:latin typeface="Arial"/>
                <a:cs typeface="Arial"/>
              </a:rPr>
              <a:t>dichiarano</a:t>
            </a:r>
            <a:r>
              <a:rPr sz="1000" spc="-5" dirty="0">
                <a:latin typeface="Arial"/>
                <a:cs typeface="Arial"/>
              </a:rPr>
              <a:t> di aver preso visione dell’informativa sulla tutela della privacy dei minori, </a:t>
            </a:r>
            <a:r>
              <a:rPr sz="1000" spc="-10" dirty="0">
                <a:latin typeface="Arial"/>
                <a:cs typeface="Arial"/>
              </a:rPr>
              <a:t>in </a:t>
            </a:r>
            <a:r>
              <a:rPr sz="1000" spc="-5" dirty="0">
                <a:latin typeface="Arial"/>
                <a:cs typeface="Arial"/>
              </a:rPr>
              <a:t>materia  di trattamento dei dati personali ed esprimono la loro autorizzazione al trattamento dei dati  secondo tale normativa (GDPR Codice in materia di protezione dei dati personali -  REGOLAMENTO UE 2016/679)</a:t>
            </a:r>
            <a:endParaRPr lang="it-IT" sz="1000" dirty="0">
              <a:latin typeface="Arial"/>
              <a:cs typeface="Arial"/>
            </a:endParaRPr>
          </a:p>
          <a:p>
            <a:pPr marL="240665" marR="5080" algn="just">
              <a:lnSpc>
                <a:spcPct val="150000"/>
              </a:lnSpc>
              <a:spcBef>
                <a:spcPts val="50"/>
              </a:spcBef>
              <a:tabLst>
                <a:tab pos="469900" algn="l"/>
              </a:tabLst>
            </a:pPr>
            <a:r>
              <a:rPr lang="it-IT" sz="1000" spc="-5" dirty="0">
                <a:latin typeface="Arial"/>
                <a:cs typeface="Arial"/>
              </a:rPr>
              <a:t>-</a:t>
            </a:r>
            <a:r>
              <a:rPr sz="1000" spc="-5" dirty="0" err="1">
                <a:latin typeface="Arial"/>
                <a:cs typeface="Arial"/>
              </a:rPr>
              <a:t>autorizzano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l’effettuazione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e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l’utilizzo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di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fotografie,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video,</a:t>
            </a:r>
            <a:r>
              <a:rPr sz="1000" spc="35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altri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materiali</a:t>
            </a:r>
            <a:r>
              <a:rPr sz="1000" spc="4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audiovisivi</a:t>
            </a:r>
            <a:r>
              <a:rPr sz="1000" spc="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o</a:t>
            </a:r>
            <a:r>
              <a:rPr sz="1000" spc="4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espressivi</a:t>
            </a:r>
            <a:r>
              <a:rPr lang="it-IT" sz="1000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anche</a:t>
            </a:r>
            <a:r>
              <a:rPr sz="1000" spc="-5" dirty="0">
                <a:latin typeface="Arial"/>
                <a:cs typeface="Arial"/>
              </a:rPr>
              <a:t> contenenti l’immagine </a:t>
            </a:r>
            <a:r>
              <a:rPr sz="1000" spc="-10" dirty="0">
                <a:latin typeface="Arial"/>
                <a:cs typeface="Arial"/>
              </a:rPr>
              <a:t>dei </a:t>
            </a:r>
            <a:r>
              <a:rPr sz="1000" spc="-5" dirty="0">
                <a:latin typeface="Arial"/>
                <a:cs typeface="Arial"/>
              </a:rPr>
              <a:t>minori, </a:t>
            </a:r>
            <a:r>
              <a:rPr sz="1000" dirty="0">
                <a:latin typeface="Arial"/>
                <a:cs typeface="Arial"/>
              </a:rPr>
              <a:t>il nome </a:t>
            </a:r>
            <a:r>
              <a:rPr sz="1000" spc="-5" dirty="0">
                <a:latin typeface="Arial"/>
                <a:cs typeface="Arial"/>
              </a:rPr>
              <a:t>e </a:t>
            </a:r>
            <a:r>
              <a:rPr sz="1000" spc="-15" dirty="0">
                <a:latin typeface="Arial"/>
                <a:cs typeface="Arial"/>
              </a:rPr>
              <a:t>la </a:t>
            </a:r>
            <a:r>
              <a:rPr sz="1000" spc="-10" dirty="0">
                <a:latin typeface="Arial"/>
                <a:cs typeface="Arial"/>
              </a:rPr>
              <a:t>voce, </a:t>
            </a:r>
            <a:r>
              <a:rPr sz="1000" spc="-5" dirty="0">
                <a:latin typeface="Arial"/>
                <a:cs typeface="Arial"/>
              </a:rPr>
              <a:t>disegni o produzioni realizzate  durante la partecipazione alle attività educative, didattiche, ludiche per scopi didattici,  documentativi, divulgativi, non commerciali, nonché per l’archiviazione e </a:t>
            </a:r>
            <a:r>
              <a:rPr sz="1000" dirty="0">
                <a:latin typeface="Arial"/>
                <a:cs typeface="Arial"/>
              </a:rPr>
              <a:t>il </a:t>
            </a:r>
            <a:r>
              <a:rPr sz="1000" spc="-5" dirty="0">
                <a:latin typeface="Arial"/>
                <a:cs typeface="Arial"/>
              </a:rPr>
              <a:t>trattamento dei dati  sensibili del </a:t>
            </a:r>
            <a:r>
              <a:rPr sz="1000" spc="-5" dirty="0" err="1">
                <a:latin typeface="Arial"/>
                <a:cs typeface="Arial"/>
              </a:rPr>
              <a:t>minore</a:t>
            </a:r>
            <a:r>
              <a:rPr lang="it-IT" sz="1000" spc="-5" dirty="0">
                <a:latin typeface="Arial"/>
                <a:cs typeface="Arial"/>
              </a:rPr>
              <a:t>;</a:t>
            </a:r>
            <a:endParaRPr sz="1000" dirty="0">
              <a:latin typeface="Arial"/>
              <a:cs typeface="Arial"/>
            </a:endParaRPr>
          </a:p>
          <a:p>
            <a:pPr marL="240665" marR="6985" algn="just">
              <a:lnSpc>
                <a:spcPct val="150000"/>
              </a:lnSpc>
              <a:spcBef>
                <a:spcPts val="5"/>
              </a:spcBef>
              <a:tabLst>
                <a:tab pos="469900" algn="l"/>
              </a:tabLst>
            </a:pPr>
            <a:r>
              <a:rPr lang="it-IT" sz="1000" spc="-5" dirty="0">
                <a:latin typeface="Arial"/>
                <a:cs typeface="Arial"/>
              </a:rPr>
              <a:t>-</a:t>
            </a:r>
            <a:r>
              <a:rPr sz="1000" spc="-5" dirty="0" err="1">
                <a:latin typeface="Arial"/>
                <a:cs typeface="Arial"/>
              </a:rPr>
              <a:t>autorizzano</a:t>
            </a:r>
            <a:r>
              <a:rPr sz="1000" spc="-5" dirty="0">
                <a:latin typeface="Arial"/>
                <a:cs typeface="Arial"/>
              </a:rPr>
              <a:t> la realizzazione </a:t>
            </a:r>
            <a:r>
              <a:rPr sz="1000" dirty="0">
                <a:latin typeface="Arial"/>
                <a:cs typeface="Arial"/>
              </a:rPr>
              <a:t>di </a:t>
            </a:r>
            <a:r>
              <a:rPr sz="1000" spc="-5" dirty="0">
                <a:latin typeface="Arial"/>
                <a:cs typeface="Arial"/>
              </a:rPr>
              <a:t>album cartacei </a:t>
            </a:r>
            <a:r>
              <a:rPr sz="1000" spc="5" dirty="0">
                <a:latin typeface="Arial"/>
                <a:cs typeface="Arial"/>
              </a:rPr>
              <a:t>e/o </a:t>
            </a:r>
            <a:r>
              <a:rPr sz="1000" spc="-5" dirty="0">
                <a:latin typeface="Arial"/>
                <a:cs typeface="Arial"/>
              </a:rPr>
              <a:t>digitali con foto/video dei bambini e  consegnate anche tramite </a:t>
            </a:r>
            <a:r>
              <a:rPr sz="1000" dirty="0">
                <a:latin typeface="Arial"/>
                <a:cs typeface="Arial"/>
              </a:rPr>
              <a:t>memorie </a:t>
            </a:r>
            <a:r>
              <a:rPr sz="1000" spc="-5" dirty="0">
                <a:latin typeface="Arial"/>
                <a:cs typeface="Arial"/>
              </a:rPr>
              <a:t>USB, </a:t>
            </a:r>
            <a:r>
              <a:rPr sz="1000" dirty="0">
                <a:latin typeface="Arial"/>
                <a:cs typeface="Arial"/>
              </a:rPr>
              <a:t>CD, </a:t>
            </a:r>
            <a:r>
              <a:rPr sz="1000" spc="-5" dirty="0">
                <a:latin typeface="Arial"/>
                <a:cs typeface="Arial"/>
              </a:rPr>
              <a:t>DVD od altri supporti agli altri genitori dei  partecipanti </a:t>
            </a:r>
            <a:r>
              <a:rPr sz="1000" spc="-5" dirty="0" err="1">
                <a:latin typeface="Arial"/>
                <a:cs typeface="Arial"/>
              </a:rPr>
              <a:t>alle</a:t>
            </a:r>
            <a:r>
              <a:rPr sz="1000" spc="-1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attività</a:t>
            </a:r>
            <a:r>
              <a:rPr lang="it-IT" sz="1000" spc="-5" dirty="0">
                <a:latin typeface="Arial"/>
                <a:cs typeface="Arial"/>
              </a:rPr>
              <a:t>;</a:t>
            </a:r>
            <a:endParaRPr sz="1000" dirty="0">
              <a:latin typeface="Arial"/>
              <a:cs typeface="Arial"/>
            </a:endParaRPr>
          </a:p>
          <a:p>
            <a:pPr marL="240665" marR="13970">
              <a:lnSpc>
                <a:spcPct val="150000"/>
              </a:lnSpc>
              <a:spcBef>
                <a:spcPts val="30"/>
              </a:spcBef>
              <a:tabLst>
                <a:tab pos="469900" algn="l"/>
              </a:tabLst>
            </a:pPr>
            <a:r>
              <a:rPr lang="it-IT" sz="1000" spc="-5" dirty="0">
                <a:latin typeface="Arial"/>
                <a:cs typeface="Arial"/>
              </a:rPr>
              <a:t>-</a:t>
            </a:r>
            <a:r>
              <a:rPr sz="1000" spc="-5" dirty="0" err="1">
                <a:latin typeface="Arial"/>
                <a:cs typeface="Arial"/>
              </a:rPr>
              <a:t>autorizzano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l’utilizzo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 err="1">
                <a:latin typeface="Arial"/>
                <a:cs typeface="Arial"/>
              </a:rPr>
              <a:t>dell’indirizzo</a:t>
            </a:r>
            <a:r>
              <a:rPr sz="1000" spc="-10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della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posta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elettronica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indicato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nel</a:t>
            </a:r>
            <a:r>
              <a:rPr sz="1000" spc="-5" dirty="0">
                <a:latin typeface="Arial"/>
                <a:cs typeface="Arial"/>
              </a:rPr>
              <a:t> modulo di </a:t>
            </a:r>
            <a:r>
              <a:rPr sz="1000" spc="-5" dirty="0" err="1">
                <a:latin typeface="Arial"/>
                <a:cs typeface="Arial"/>
              </a:rPr>
              <a:t>iscrizione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per  </a:t>
            </a:r>
            <a:r>
              <a:rPr sz="1000" spc="-5" dirty="0" err="1">
                <a:latin typeface="Arial"/>
                <a:cs typeface="Arial"/>
              </a:rPr>
              <a:t>eventuali</a:t>
            </a:r>
            <a:r>
              <a:rPr sz="1000" spc="-5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comunicazioni</a:t>
            </a:r>
            <a:r>
              <a:rPr sz="1000" spc="-5" dirty="0">
                <a:latin typeface="Arial"/>
                <a:cs typeface="Arial"/>
              </a:rPr>
              <a:t> e newsletter </a:t>
            </a:r>
            <a:r>
              <a:rPr sz="1000" spc="-5" dirty="0" err="1">
                <a:latin typeface="Arial"/>
                <a:cs typeface="Arial"/>
              </a:rPr>
              <a:t>inerenti</a:t>
            </a:r>
            <a:r>
              <a:rPr sz="1000" spc="-5" dirty="0">
                <a:latin typeface="Arial"/>
                <a:cs typeface="Arial"/>
              </a:rPr>
              <a:t> le </a:t>
            </a:r>
            <a:r>
              <a:rPr sz="1000" spc="-5" dirty="0" err="1">
                <a:latin typeface="Arial"/>
                <a:cs typeface="Arial"/>
              </a:rPr>
              <a:t>attività</a:t>
            </a:r>
            <a:r>
              <a:rPr sz="1000" spc="-5" dirty="0">
                <a:latin typeface="Arial"/>
                <a:cs typeface="Arial"/>
              </a:rPr>
              <a:t> di</a:t>
            </a:r>
            <a:r>
              <a:rPr sz="1000" spc="50" dirty="0">
                <a:latin typeface="Arial"/>
                <a:cs typeface="Arial"/>
              </a:rPr>
              <a:t> </a:t>
            </a:r>
            <a:r>
              <a:rPr sz="1000" spc="-5" dirty="0" err="1">
                <a:latin typeface="Arial"/>
                <a:cs typeface="Arial"/>
              </a:rPr>
              <a:t>BarchettaBlu</a:t>
            </a:r>
            <a:r>
              <a:rPr lang="it-IT" sz="1000" spc="-5" dirty="0">
                <a:latin typeface="Arial"/>
                <a:cs typeface="Arial"/>
              </a:rPr>
              <a:t>:</a:t>
            </a:r>
            <a:endParaRPr sz="1000" dirty="0">
              <a:latin typeface="Arial"/>
              <a:cs typeface="Arial"/>
            </a:endParaRPr>
          </a:p>
          <a:p>
            <a:pPr marL="240665" marR="10795">
              <a:lnSpc>
                <a:spcPct val="150000"/>
              </a:lnSpc>
              <a:spcBef>
                <a:spcPts val="10"/>
              </a:spcBef>
              <a:tabLst>
                <a:tab pos="469900" algn="l"/>
              </a:tabLst>
            </a:pPr>
            <a:r>
              <a:rPr lang="it-IT" sz="1000" spc="-5" dirty="0">
                <a:latin typeface="Arial"/>
                <a:cs typeface="Arial"/>
              </a:rPr>
              <a:t>-</a:t>
            </a:r>
            <a:r>
              <a:rPr sz="1000" spc="-5" dirty="0" err="1">
                <a:latin typeface="Arial"/>
                <a:cs typeface="Arial"/>
              </a:rPr>
              <a:t>dichiarano</a:t>
            </a:r>
            <a:r>
              <a:rPr sz="1000" spc="-5" dirty="0">
                <a:latin typeface="Arial"/>
                <a:cs typeface="Arial"/>
              </a:rPr>
              <a:t> di esonerare BarchettaBlu e suoi collaboratori da ogni possibile responsabilità  civile diretta e/o indiretta inerente a </a:t>
            </a:r>
            <a:r>
              <a:rPr sz="1000" dirty="0">
                <a:latin typeface="Arial"/>
                <a:cs typeface="Arial"/>
              </a:rPr>
              <a:t>un </a:t>
            </a:r>
            <a:r>
              <a:rPr sz="1000" spc="-5" dirty="0">
                <a:latin typeface="Arial"/>
                <a:cs typeface="Arial"/>
              </a:rPr>
              <a:t>uso scorretto del materiale </a:t>
            </a:r>
            <a:r>
              <a:rPr sz="1000" dirty="0">
                <a:latin typeface="Arial"/>
                <a:cs typeface="Arial"/>
              </a:rPr>
              <a:t>da </a:t>
            </a:r>
            <a:r>
              <a:rPr sz="1000" spc="-5" dirty="0">
                <a:latin typeface="Arial"/>
                <a:cs typeface="Arial"/>
              </a:rPr>
              <a:t>parte </a:t>
            </a:r>
            <a:r>
              <a:rPr sz="1000" dirty="0">
                <a:latin typeface="Arial"/>
                <a:cs typeface="Arial"/>
              </a:rPr>
              <a:t>di</a:t>
            </a:r>
            <a:r>
              <a:rPr sz="1000" spc="65" dirty="0">
                <a:latin typeface="Arial"/>
                <a:cs typeface="Arial"/>
              </a:rPr>
              <a:t> </a:t>
            </a:r>
            <a:r>
              <a:rPr sz="1000" dirty="0" err="1">
                <a:latin typeface="Arial"/>
                <a:cs typeface="Arial"/>
              </a:rPr>
              <a:t>terzi</a:t>
            </a:r>
            <a:r>
              <a:rPr lang="it-IT" sz="1000" dirty="0">
                <a:latin typeface="Arial"/>
                <a:cs typeface="Arial"/>
              </a:rPr>
              <a:t>;</a:t>
            </a:r>
            <a:endParaRPr sz="1000" dirty="0">
              <a:latin typeface="Arial"/>
              <a:cs typeface="Arial"/>
            </a:endParaRPr>
          </a:p>
          <a:p>
            <a:pPr marL="240665">
              <a:lnSpc>
                <a:spcPct val="150000"/>
              </a:lnSpc>
              <a:tabLst>
                <a:tab pos="469900" algn="l"/>
              </a:tabLst>
            </a:pPr>
            <a:r>
              <a:rPr lang="it-IT" sz="1000" dirty="0">
                <a:highlight>
                  <a:srgbClr val="FFFFFF"/>
                </a:highlight>
              </a:rPr>
              <a:t>-</a:t>
            </a:r>
            <a:r>
              <a:rPr lang="it-IT" sz="100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dichiarano di aver preso visione e di attenersi allo statuto a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i sensi dell'art. 8 </a:t>
            </a:r>
            <a:r>
              <a:rPr lang="it-IT" sz="1000" i="0" dirty="0">
                <a:effectLst/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ed alle deliberazioni degli organi sociali</a:t>
            </a:r>
            <a:r>
              <a:rPr lang="it-IT" sz="1000" dirty="0">
                <a:highlight>
                  <a:srgbClr val="FFFFFF"/>
                </a:highlight>
                <a:latin typeface="Arial" panose="020B0604020202020204" pitchFamily="34" charset="0"/>
                <a:cs typeface="Arial" panose="020B0604020202020204" pitchFamily="34" charset="0"/>
              </a:rPr>
              <a:t>;</a:t>
            </a:r>
            <a:endParaRPr lang="it-IT" sz="1000" i="0" dirty="0">
              <a:effectLst/>
              <a:highlight>
                <a:srgbClr val="FFFFFF"/>
              </a:highlight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marL="240665">
              <a:lnSpc>
                <a:spcPct val="150000"/>
              </a:lnSpc>
              <a:tabLst>
                <a:tab pos="469900" algn="l"/>
              </a:tabLst>
            </a:pPr>
            <a:r>
              <a:rPr lang="it-IT" sz="1000" spc="-5" dirty="0">
                <a:latin typeface="Arial"/>
                <a:cs typeface="Arial"/>
              </a:rPr>
              <a:t>-dichiarano infine </a:t>
            </a:r>
            <a:r>
              <a:rPr lang="it-IT" sz="1000" dirty="0">
                <a:latin typeface="Arial"/>
                <a:cs typeface="Arial"/>
              </a:rPr>
              <a:t>di </a:t>
            </a:r>
            <a:r>
              <a:rPr lang="it-IT" sz="1000" spc="-5" dirty="0">
                <a:latin typeface="Arial"/>
                <a:cs typeface="Arial"/>
              </a:rPr>
              <a:t>essere a conoscenza, sottoscrivere e accettare l’informativa e le finalità del  trattamento e della protezione dei dati personali che fanno </a:t>
            </a:r>
            <a:r>
              <a:rPr lang="it-IT" sz="1000" dirty="0">
                <a:latin typeface="Arial"/>
                <a:cs typeface="Arial"/>
              </a:rPr>
              <a:t>riferimento </a:t>
            </a:r>
            <a:r>
              <a:rPr lang="it-IT" sz="1000" spc="-5" dirty="0">
                <a:latin typeface="Arial"/>
                <a:cs typeface="Arial"/>
              </a:rPr>
              <a:t>al Regolamento UE 20016/679  (GDPR) sono visionabili sul sito</a:t>
            </a:r>
            <a:r>
              <a:rPr lang="it-IT" sz="1000" spc="20" dirty="0">
                <a:latin typeface="Arial"/>
                <a:cs typeface="Arial"/>
              </a:rPr>
              <a:t> </a:t>
            </a:r>
            <a:r>
              <a:rPr lang="it-IT" sz="1000" u="sng" spc="-5" dirty="0">
                <a:uFill>
                  <a:solidFill>
                    <a:schemeClr val="bg1"/>
                  </a:solidFill>
                </a:uFill>
                <a:latin typeface="Arial"/>
                <a:cs typeface="Arial"/>
                <a:hlinkClick r:id="rId5"/>
              </a:rPr>
              <a:t>www.barchettablu.it</a:t>
            </a:r>
            <a:endParaRPr lang="it-IT" sz="1000" u="sng" dirty="0">
              <a:uFill>
                <a:solidFill>
                  <a:schemeClr val="bg1"/>
                </a:solidFill>
              </a:uFill>
              <a:latin typeface="Arial"/>
              <a:cs typeface="Arial"/>
            </a:endParaRPr>
          </a:p>
          <a:p>
            <a:pPr marL="240665">
              <a:lnSpc>
                <a:spcPts val="1125"/>
              </a:lnSpc>
              <a:tabLst>
                <a:tab pos="469900" algn="l"/>
              </a:tabLst>
            </a:pPr>
            <a:endParaRPr lang="it-IT" sz="1000" b="1" i="0" dirty="0">
              <a:solidFill>
                <a:srgbClr val="222222"/>
              </a:solidFill>
              <a:effectLst/>
              <a:highlight>
                <a:srgbClr val="FFFFFF"/>
              </a:highlight>
              <a:latin typeface="Arial" panose="020B0604020202020204" pitchFamily="34" charset="0"/>
            </a:endParaRPr>
          </a:p>
          <a:p>
            <a:pPr marL="240665">
              <a:lnSpc>
                <a:spcPts val="1125"/>
              </a:lnSpc>
              <a:tabLst>
                <a:tab pos="469900" algn="l"/>
              </a:tabLst>
            </a:pPr>
            <a:endParaRPr sz="1000" dirty="0">
              <a:latin typeface="Arial"/>
              <a:cs typeface="Arial"/>
            </a:endParaRPr>
          </a:p>
        </p:txBody>
      </p:sp>
      <p:sp>
        <p:nvSpPr>
          <p:cNvPr id="21" name="object 3"/>
          <p:cNvSpPr txBox="1"/>
          <p:nvPr/>
        </p:nvSpPr>
        <p:spPr>
          <a:xfrm>
            <a:off x="769937" y="6209935"/>
            <a:ext cx="5788025" cy="1941750"/>
          </a:xfrm>
          <a:prstGeom prst="rect">
            <a:avLst/>
          </a:prstGeom>
        </p:spPr>
        <p:txBody>
          <a:bodyPr vert="horz" wrap="square" lIns="0" tIns="13335" rIns="0" bIns="0" rtlCol="0">
            <a:spAutoFit/>
          </a:bodyPr>
          <a:lstStyle/>
          <a:p>
            <a:pPr marL="12700" algn="just">
              <a:lnSpc>
                <a:spcPts val="950"/>
              </a:lnSpc>
              <a:spcBef>
                <a:spcPts val="105"/>
              </a:spcBef>
            </a:pPr>
            <a:r>
              <a:rPr sz="800" b="1" spc="-5" dirty="0">
                <a:latin typeface="Arial"/>
                <a:cs typeface="Arial"/>
              </a:rPr>
              <a:t>Riferimenti</a:t>
            </a:r>
            <a:r>
              <a:rPr sz="800" b="1" spc="-10" dirty="0">
                <a:latin typeface="Arial"/>
                <a:cs typeface="Arial"/>
              </a:rPr>
              <a:t> </a:t>
            </a:r>
            <a:r>
              <a:rPr sz="800" b="1" spc="-5" dirty="0">
                <a:latin typeface="Arial"/>
                <a:cs typeface="Arial"/>
              </a:rPr>
              <a:t>normativi</a:t>
            </a:r>
            <a:endParaRPr sz="800" dirty="0">
              <a:latin typeface="Arial"/>
              <a:cs typeface="Arial"/>
            </a:endParaRPr>
          </a:p>
          <a:p>
            <a:pPr marL="12700" algn="just">
              <a:lnSpc>
                <a:spcPts val="930"/>
              </a:lnSpc>
            </a:pPr>
            <a:r>
              <a:rPr sz="800" dirty="0">
                <a:latin typeface="Arial"/>
                <a:cs typeface="Arial"/>
              </a:rPr>
              <a:t>REGOLAMENTO </a:t>
            </a:r>
            <a:r>
              <a:rPr sz="800" spc="-5" dirty="0">
                <a:latin typeface="Arial"/>
                <a:cs typeface="Arial"/>
              </a:rPr>
              <a:t>(UE) 2016/679 </a:t>
            </a:r>
            <a:r>
              <a:rPr sz="800" dirty="0">
                <a:latin typeface="Arial"/>
                <a:cs typeface="Arial"/>
              </a:rPr>
              <a:t>DEL </a:t>
            </a:r>
            <a:r>
              <a:rPr sz="800" spc="-5" dirty="0">
                <a:latin typeface="Arial"/>
                <a:cs typeface="Arial"/>
              </a:rPr>
              <a:t>PARLAMENTO EUROPEO </a:t>
            </a:r>
            <a:r>
              <a:rPr sz="800" dirty="0">
                <a:latin typeface="Arial"/>
                <a:cs typeface="Arial"/>
              </a:rPr>
              <a:t>E DEL </a:t>
            </a:r>
            <a:r>
              <a:rPr sz="800" spc="-5" dirty="0">
                <a:latin typeface="Arial"/>
                <a:cs typeface="Arial"/>
              </a:rPr>
              <a:t>CONSIGLIO del 27 aprile 2016 relativo</a:t>
            </a:r>
            <a:r>
              <a:rPr sz="800" spc="80" dirty="0">
                <a:latin typeface="Arial"/>
                <a:cs typeface="Arial"/>
              </a:rPr>
              <a:t> </a:t>
            </a:r>
            <a:r>
              <a:rPr sz="800" dirty="0">
                <a:latin typeface="Arial"/>
                <a:cs typeface="Arial"/>
              </a:rPr>
              <a:t>alla</a:t>
            </a:r>
          </a:p>
          <a:p>
            <a:pPr marL="12700" marR="5080" algn="just">
              <a:lnSpc>
                <a:spcPct val="95800"/>
              </a:lnSpc>
              <a:spcBef>
                <a:spcPts val="20"/>
              </a:spcBef>
            </a:pPr>
            <a:r>
              <a:rPr sz="800" spc="-5" dirty="0">
                <a:latin typeface="Arial"/>
                <a:cs typeface="Arial"/>
              </a:rPr>
              <a:t>protezione delle persone </a:t>
            </a:r>
            <a:r>
              <a:rPr sz="800" dirty="0">
                <a:latin typeface="Arial"/>
                <a:cs typeface="Arial"/>
              </a:rPr>
              <a:t>fisiche </a:t>
            </a:r>
            <a:r>
              <a:rPr sz="800" spc="-5" dirty="0">
                <a:latin typeface="Arial"/>
                <a:cs typeface="Arial"/>
              </a:rPr>
              <a:t>con riguardo al </a:t>
            </a:r>
            <a:r>
              <a:rPr sz="800" dirty="0">
                <a:latin typeface="Arial"/>
                <a:cs typeface="Arial"/>
              </a:rPr>
              <a:t>trattamento </a:t>
            </a:r>
            <a:r>
              <a:rPr sz="800" spc="-5" dirty="0">
                <a:latin typeface="Arial"/>
                <a:cs typeface="Arial"/>
              </a:rPr>
              <a:t>dei dati personali, nonché </a:t>
            </a:r>
            <a:r>
              <a:rPr sz="800" dirty="0">
                <a:latin typeface="Arial"/>
                <a:cs typeface="Arial"/>
              </a:rPr>
              <a:t>alla </a:t>
            </a:r>
            <a:r>
              <a:rPr sz="800" spc="-5" dirty="0">
                <a:latin typeface="Arial"/>
                <a:cs typeface="Arial"/>
              </a:rPr>
              <a:t>libera circolazione di </a:t>
            </a:r>
            <a:r>
              <a:rPr sz="800" dirty="0">
                <a:latin typeface="Arial"/>
                <a:cs typeface="Arial"/>
              </a:rPr>
              <a:t>tali </a:t>
            </a:r>
            <a:r>
              <a:rPr sz="800" spc="-5" dirty="0">
                <a:latin typeface="Arial"/>
                <a:cs typeface="Arial"/>
              </a:rPr>
              <a:t>dati </a:t>
            </a:r>
            <a:r>
              <a:rPr sz="800" dirty="0">
                <a:latin typeface="Arial"/>
                <a:cs typeface="Arial"/>
              </a:rPr>
              <a:t>e che  </a:t>
            </a:r>
            <a:r>
              <a:rPr sz="800" spc="-5" dirty="0">
                <a:latin typeface="Arial"/>
                <a:cs typeface="Arial"/>
              </a:rPr>
              <a:t>abroga </a:t>
            </a:r>
            <a:r>
              <a:rPr sz="800" dirty="0">
                <a:latin typeface="Arial"/>
                <a:cs typeface="Arial"/>
              </a:rPr>
              <a:t>la </a:t>
            </a:r>
            <a:r>
              <a:rPr sz="800" spc="-5" dirty="0">
                <a:latin typeface="Arial"/>
                <a:cs typeface="Arial"/>
              </a:rPr>
              <a:t>direttiva 95/46/CE (regolamento generale </a:t>
            </a:r>
            <a:r>
              <a:rPr sz="800" dirty="0">
                <a:latin typeface="Arial"/>
                <a:cs typeface="Arial"/>
              </a:rPr>
              <a:t>sulla </a:t>
            </a:r>
            <a:r>
              <a:rPr sz="800" spc="-5" dirty="0">
                <a:latin typeface="Arial"/>
                <a:cs typeface="Arial"/>
              </a:rPr>
              <a:t>protezione dei dati) </a:t>
            </a:r>
            <a:r>
              <a:rPr sz="800" dirty="0">
                <a:latin typeface="Arial"/>
                <a:cs typeface="Arial"/>
              </a:rPr>
              <a:t>Art. </a:t>
            </a:r>
            <a:r>
              <a:rPr sz="800" spc="-5" dirty="0">
                <a:latin typeface="Arial"/>
                <a:cs typeface="Arial"/>
              </a:rPr>
              <a:t>961.633/1941 </a:t>
            </a:r>
            <a:r>
              <a:rPr sz="800" dirty="0">
                <a:latin typeface="Arial"/>
                <a:cs typeface="Arial"/>
              </a:rPr>
              <a:t>- </a:t>
            </a:r>
            <a:r>
              <a:rPr sz="800" spc="-5" dirty="0">
                <a:latin typeface="Arial"/>
                <a:cs typeface="Arial"/>
              </a:rPr>
              <a:t>(Protezione del diritto d’autore  </a:t>
            </a:r>
            <a:r>
              <a:rPr sz="800" dirty="0">
                <a:latin typeface="Arial"/>
                <a:cs typeface="Arial"/>
              </a:rPr>
              <a:t>e </a:t>
            </a:r>
            <a:r>
              <a:rPr sz="800" spc="-5" dirty="0">
                <a:latin typeface="Arial"/>
                <a:cs typeface="Arial"/>
              </a:rPr>
              <a:t>di altri diritti connessi al </a:t>
            </a:r>
            <a:r>
              <a:rPr sz="800" dirty="0">
                <a:latin typeface="Arial"/>
                <a:cs typeface="Arial"/>
              </a:rPr>
              <a:t>suo </a:t>
            </a:r>
            <a:r>
              <a:rPr sz="800" spc="-5" dirty="0">
                <a:latin typeface="Arial"/>
                <a:cs typeface="Arial"/>
              </a:rPr>
              <a:t>esercizio): “Il ritratto di una persona non può essere esposto, riprodotto </a:t>
            </a:r>
            <a:r>
              <a:rPr sz="800" dirty="0">
                <a:latin typeface="Arial"/>
                <a:cs typeface="Arial"/>
              </a:rPr>
              <a:t>o messo </a:t>
            </a:r>
            <a:r>
              <a:rPr sz="800" spc="-5" dirty="0">
                <a:latin typeface="Arial"/>
                <a:cs typeface="Arial"/>
              </a:rPr>
              <a:t>in commercio  senza il consenso di questa </a:t>
            </a:r>
            <a:r>
              <a:rPr sz="800" dirty="0">
                <a:latin typeface="Arial"/>
                <a:cs typeface="Arial"/>
              </a:rPr>
              <a:t>[…] o </a:t>
            </a:r>
            <a:r>
              <a:rPr sz="800" spc="-5" dirty="0">
                <a:latin typeface="Arial"/>
                <a:cs typeface="Arial"/>
              </a:rPr>
              <a:t>del tutore legale”. </a:t>
            </a:r>
            <a:r>
              <a:rPr sz="800" dirty="0">
                <a:latin typeface="Arial"/>
                <a:cs typeface="Arial"/>
              </a:rPr>
              <a:t>Art </a:t>
            </a:r>
            <a:r>
              <a:rPr sz="800" spc="-5" dirty="0">
                <a:latin typeface="Arial"/>
                <a:cs typeface="Arial"/>
              </a:rPr>
              <a:t>10 c.c. (Abuso dell’immagine altrui) </a:t>
            </a:r>
            <a:r>
              <a:rPr sz="800" dirty="0">
                <a:latin typeface="Arial"/>
                <a:cs typeface="Arial"/>
              </a:rPr>
              <a:t>- </a:t>
            </a:r>
            <a:r>
              <a:rPr sz="800" spc="-5" dirty="0">
                <a:latin typeface="Arial"/>
                <a:cs typeface="Arial"/>
              </a:rPr>
              <a:t>“Qualora l’immagine di </a:t>
            </a:r>
            <a:r>
              <a:rPr sz="800" spc="-10" dirty="0">
                <a:latin typeface="Arial"/>
                <a:cs typeface="Arial"/>
              </a:rPr>
              <a:t>una  </a:t>
            </a:r>
            <a:r>
              <a:rPr sz="800" spc="-5" dirty="0">
                <a:latin typeface="Arial"/>
                <a:cs typeface="Arial"/>
              </a:rPr>
              <a:t>persona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dei genitori, del coniuge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dei </a:t>
            </a:r>
            <a:r>
              <a:rPr sz="800" dirty="0">
                <a:latin typeface="Arial"/>
                <a:cs typeface="Arial"/>
              </a:rPr>
              <a:t>figli </a:t>
            </a:r>
            <a:r>
              <a:rPr sz="800" spc="-5" dirty="0">
                <a:latin typeface="Arial"/>
                <a:cs typeface="Arial"/>
              </a:rPr>
              <a:t>sia stata esposta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pubblicata fuori dei casi in </a:t>
            </a:r>
            <a:r>
              <a:rPr sz="800" dirty="0">
                <a:latin typeface="Arial"/>
                <a:cs typeface="Arial"/>
              </a:rPr>
              <a:t>cui </a:t>
            </a:r>
            <a:r>
              <a:rPr sz="800" spc="-10" dirty="0">
                <a:latin typeface="Arial"/>
                <a:cs typeface="Arial"/>
              </a:rPr>
              <a:t>l’esposizione </a:t>
            </a:r>
            <a:r>
              <a:rPr sz="800" dirty="0">
                <a:latin typeface="Arial"/>
                <a:cs typeface="Arial"/>
              </a:rPr>
              <a:t>e </a:t>
            </a:r>
            <a:r>
              <a:rPr sz="800" spc="-5" dirty="0">
                <a:latin typeface="Arial"/>
                <a:cs typeface="Arial"/>
              </a:rPr>
              <a:t>la pubblicazione </a:t>
            </a:r>
            <a:r>
              <a:rPr sz="800" dirty="0">
                <a:latin typeface="Arial"/>
                <a:cs typeface="Arial"/>
              </a:rPr>
              <a:t>è  </a:t>
            </a:r>
            <a:r>
              <a:rPr sz="800" spc="-5" dirty="0">
                <a:latin typeface="Arial"/>
                <a:cs typeface="Arial"/>
              </a:rPr>
              <a:t>dalla legge consentita, ovvero </a:t>
            </a:r>
            <a:r>
              <a:rPr sz="800" dirty="0">
                <a:latin typeface="Arial"/>
                <a:cs typeface="Arial"/>
              </a:rPr>
              <a:t>con </a:t>
            </a:r>
            <a:r>
              <a:rPr sz="800" spc="-5" dirty="0">
                <a:latin typeface="Arial"/>
                <a:cs typeface="Arial"/>
              </a:rPr>
              <a:t>pregiudizio al decoro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alla reputazione della persona stessa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dei detti congiunti, </a:t>
            </a:r>
            <a:r>
              <a:rPr sz="800" dirty="0">
                <a:latin typeface="Arial"/>
                <a:cs typeface="Arial"/>
              </a:rPr>
              <a:t>l‘autorità  </a:t>
            </a:r>
            <a:r>
              <a:rPr sz="800" spc="-5" dirty="0">
                <a:latin typeface="Arial"/>
                <a:cs typeface="Arial"/>
              </a:rPr>
              <a:t>giudiziaria, </a:t>
            </a:r>
            <a:r>
              <a:rPr sz="800" dirty="0">
                <a:latin typeface="Arial"/>
                <a:cs typeface="Arial"/>
              </a:rPr>
              <a:t>su </a:t>
            </a:r>
            <a:r>
              <a:rPr sz="800" spc="-5" dirty="0">
                <a:latin typeface="Arial"/>
                <a:cs typeface="Arial"/>
              </a:rPr>
              <a:t>richiesta dell’interessato, può disporre </a:t>
            </a:r>
            <a:r>
              <a:rPr sz="800" dirty="0">
                <a:latin typeface="Arial"/>
                <a:cs typeface="Arial"/>
              </a:rPr>
              <a:t>che </a:t>
            </a:r>
            <a:r>
              <a:rPr sz="800" spc="-5" dirty="0">
                <a:latin typeface="Arial"/>
                <a:cs typeface="Arial"/>
              </a:rPr>
              <a:t>cessi l‘abuso, salvo il risarcimento dei danni”. Art.23 D.Lgs. 196/03 </a:t>
            </a:r>
            <a:r>
              <a:rPr sz="800" dirty="0">
                <a:latin typeface="Arial"/>
                <a:cs typeface="Arial"/>
              </a:rPr>
              <a:t>-  </a:t>
            </a:r>
            <a:r>
              <a:rPr sz="800" spc="-5" dirty="0">
                <a:latin typeface="Arial"/>
                <a:cs typeface="Arial"/>
              </a:rPr>
              <a:t>(Consenso) </a:t>
            </a:r>
            <a:r>
              <a:rPr sz="800" dirty="0">
                <a:latin typeface="Arial"/>
                <a:cs typeface="Arial"/>
              </a:rPr>
              <a:t>- </a:t>
            </a:r>
            <a:r>
              <a:rPr sz="800" spc="-5" dirty="0">
                <a:latin typeface="Arial"/>
                <a:cs typeface="Arial"/>
              </a:rPr>
              <a:t>“Il trattamento dei dati personali da parte di privati </a:t>
            </a:r>
            <a:r>
              <a:rPr sz="800" dirty="0">
                <a:latin typeface="Arial"/>
                <a:cs typeface="Arial"/>
              </a:rPr>
              <a:t>o </a:t>
            </a:r>
            <a:r>
              <a:rPr sz="800" spc="-5" dirty="0">
                <a:latin typeface="Arial"/>
                <a:cs typeface="Arial"/>
              </a:rPr>
              <a:t>di enti pubblici economici </a:t>
            </a:r>
            <a:r>
              <a:rPr sz="800" dirty="0">
                <a:latin typeface="Arial"/>
                <a:cs typeface="Arial"/>
              </a:rPr>
              <a:t>è </a:t>
            </a:r>
            <a:r>
              <a:rPr sz="800" spc="-5" dirty="0">
                <a:latin typeface="Arial"/>
                <a:cs typeface="Arial"/>
              </a:rPr>
              <a:t>ammesso solo </a:t>
            </a:r>
            <a:r>
              <a:rPr sz="800" dirty="0">
                <a:latin typeface="Arial"/>
                <a:cs typeface="Arial"/>
              </a:rPr>
              <a:t>con </a:t>
            </a:r>
            <a:r>
              <a:rPr sz="800" spc="-5" dirty="0">
                <a:latin typeface="Arial"/>
                <a:cs typeface="Arial"/>
              </a:rPr>
              <a:t>il consenso  espresso dell‘interessato. </a:t>
            </a:r>
            <a:r>
              <a:rPr sz="800" dirty="0">
                <a:latin typeface="Arial"/>
                <a:cs typeface="Arial"/>
              </a:rPr>
              <a:t>Il </a:t>
            </a:r>
            <a:r>
              <a:rPr sz="800" spc="-5" dirty="0">
                <a:latin typeface="Arial"/>
                <a:cs typeface="Arial"/>
              </a:rPr>
              <a:t>consenso </a:t>
            </a:r>
            <a:r>
              <a:rPr sz="800" dirty="0">
                <a:latin typeface="Arial"/>
                <a:cs typeface="Arial"/>
              </a:rPr>
              <a:t>è </a:t>
            </a:r>
            <a:r>
              <a:rPr sz="800" spc="-5" dirty="0">
                <a:latin typeface="Arial"/>
                <a:cs typeface="Arial"/>
              </a:rPr>
              <a:t>validamente prestato </a:t>
            </a:r>
            <a:r>
              <a:rPr sz="800" dirty="0">
                <a:latin typeface="Arial"/>
                <a:cs typeface="Arial"/>
              </a:rPr>
              <a:t>solo </a:t>
            </a:r>
            <a:r>
              <a:rPr sz="800" spc="-5" dirty="0">
                <a:latin typeface="Arial"/>
                <a:cs typeface="Arial"/>
              </a:rPr>
              <a:t>se </a:t>
            </a:r>
            <a:r>
              <a:rPr sz="800" dirty="0">
                <a:latin typeface="Arial"/>
                <a:cs typeface="Arial"/>
              </a:rPr>
              <a:t>è </a:t>
            </a:r>
            <a:r>
              <a:rPr sz="800" spc="-5" dirty="0">
                <a:latin typeface="Arial"/>
                <a:cs typeface="Arial"/>
              </a:rPr>
              <a:t>espresso liberamente </a:t>
            </a:r>
            <a:r>
              <a:rPr sz="800" dirty="0">
                <a:latin typeface="Arial"/>
                <a:cs typeface="Arial"/>
              </a:rPr>
              <a:t>e </a:t>
            </a:r>
            <a:r>
              <a:rPr sz="800" spc="-5" dirty="0">
                <a:latin typeface="Arial"/>
                <a:cs typeface="Arial"/>
              </a:rPr>
              <a:t>specificatamente </a:t>
            </a:r>
            <a:r>
              <a:rPr sz="800" dirty="0">
                <a:latin typeface="Arial"/>
                <a:cs typeface="Arial"/>
              </a:rPr>
              <a:t>in </a:t>
            </a:r>
            <a:r>
              <a:rPr sz="800" spc="-5" dirty="0">
                <a:latin typeface="Arial"/>
                <a:cs typeface="Arial"/>
              </a:rPr>
              <a:t>riferimento  ad un trattamento chiaramente individuato </a:t>
            </a:r>
            <a:r>
              <a:rPr sz="800" dirty="0">
                <a:latin typeface="Arial"/>
                <a:cs typeface="Arial"/>
              </a:rPr>
              <a:t>e se è </a:t>
            </a:r>
            <a:r>
              <a:rPr sz="800" spc="-5" dirty="0">
                <a:latin typeface="Arial"/>
                <a:cs typeface="Arial"/>
              </a:rPr>
              <a:t>documentato per iscritto. Il consenso </a:t>
            </a:r>
            <a:r>
              <a:rPr sz="800" dirty="0">
                <a:latin typeface="Arial"/>
                <a:cs typeface="Arial"/>
              </a:rPr>
              <a:t>è </a:t>
            </a:r>
            <a:r>
              <a:rPr sz="800" spc="-5" dirty="0">
                <a:latin typeface="Arial"/>
                <a:cs typeface="Arial"/>
              </a:rPr>
              <a:t>manifestato </a:t>
            </a:r>
            <a:r>
              <a:rPr sz="800" dirty="0">
                <a:latin typeface="Arial"/>
                <a:cs typeface="Arial"/>
              </a:rPr>
              <a:t>in </a:t>
            </a:r>
            <a:r>
              <a:rPr sz="800" spc="-5" dirty="0">
                <a:latin typeface="Arial"/>
                <a:cs typeface="Arial"/>
              </a:rPr>
              <a:t>forma scritta quando </a:t>
            </a:r>
            <a:r>
              <a:rPr sz="800" dirty="0">
                <a:latin typeface="Arial"/>
                <a:cs typeface="Arial"/>
              </a:rPr>
              <a:t>il  </a:t>
            </a:r>
            <a:r>
              <a:rPr sz="800" spc="-5" dirty="0">
                <a:latin typeface="Arial"/>
                <a:cs typeface="Arial"/>
              </a:rPr>
              <a:t>trattamento riguarda dati sensibili. </a:t>
            </a:r>
            <a:r>
              <a:rPr sz="800" dirty="0">
                <a:latin typeface="Arial"/>
                <a:cs typeface="Arial"/>
              </a:rPr>
              <a:t>I </a:t>
            </a:r>
            <a:r>
              <a:rPr sz="800" spc="-5" dirty="0">
                <a:latin typeface="Arial"/>
                <a:cs typeface="Arial"/>
              </a:rPr>
              <a:t>dati personali del minore saranno comunque salvaguardati secondo le indicazioni di Legge”.</a:t>
            </a:r>
            <a:endParaRPr sz="800" dirty="0">
              <a:latin typeface="Arial"/>
              <a:cs typeface="Arial"/>
            </a:endParaRPr>
          </a:p>
          <a:p>
            <a:pPr>
              <a:lnSpc>
                <a:spcPct val="100000"/>
              </a:lnSpc>
              <a:spcBef>
                <a:spcPts val="30"/>
              </a:spcBef>
            </a:pPr>
            <a:r>
              <a:rPr lang="it-IT" sz="1100" dirty="0">
                <a:latin typeface="Arial"/>
                <a:cs typeface="Arial"/>
              </a:rPr>
              <a:t> </a:t>
            </a:r>
          </a:p>
          <a:p>
            <a:pPr>
              <a:lnSpc>
                <a:spcPct val="100000"/>
              </a:lnSpc>
              <a:spcBef>
                <a:spcPts val="30"/>
              </a:spcBef>
            </a:pPr>
            <a:r>
              <a:rPr sz="1400" b="1" spc="-465" dirty="0">
                <a:latin typeface="Arial"/>
                <a:cs typeface="Arial"/>
              </a:rPr>
              <a:t></a:t>
            </a:r>
            <a:r>
              <a:rPr sz="1400" b="1" spc="130" dirty="0">
                <a:latin typeface="Arial"/>
                <a:cs typeface="Arial"/>
              </a:rPr>
              <a:t> </a:t>
            </a:r>
            <a:r>
              <a:rPr sz="1000" spc="-5" dirty="0">
                <a:latin typeface="Arial"/>
                <a:cs typeface="Arial"/>
              </a:rPr>
              <a:t>do</a:t>
            </a:r>
            <a:r>
              <a:rPr sz="1000" dirty="0">
                <a:latin typeface="Arial"/>
                <a:cs typeface="Arial"/>
              </a:rPr>
              <a:t> </a:t>
            </a:r>
            <a:r>
              <a:rPr sz="1000" spc="-10" dirty="0">
                <a:latin typeface="Arial"/>
                <a:cs typeface="Arial"/>
              </a:rPr>
              <a:t>il</a:t>
            </a:r>
            <a:r>
              <a:rPr sz="1000" spc="-5" dirty="0">
                <a:latin typeface="Arial"/>
                <a:cs typeface="Arial"/>
              </a:rPr>
              <a:t> consenso	</a:t>
            </a:r>
            <a:endParaRPr sz="1000" dirty="0">
              <a:latin typeface="Arial"/>
              <a:cs typeface="Arial"/>
            </a:endParaRPr>
          </a:p>
        </p:txBody>
      </p:sp>
      <p:sp>
        <p:nvSpPr>
          <p:cNvPr id="22" name="object 5"/>
          <p:cNvSpPr txBox="1"/>
          <p:nvPr/>
        </p:nvSpPr>
        <p:spPr>
          <a:xfrm>
            <a:off x="349250" y="9814808"/>
            <a:ext cx="7010400" cy="514242"/>
          </a:xfrm>
          <a:prstGeom prst="rect">
            <a:avLst/>
          </a:prstGeom>
          <a:ln w="9525">
            <a:solidFill>
              <a:srgbClr val="FF0000"/>
            </a:solidFill>
          </a:ln>
        </p:spPr>
        <p:txBody>
          <a:bodyPr vert="horz" wrap="square" lIns="0" tIns="52069" rIns="0" bIns="0" rtlCol="0">
            <a:spAutoFit/>
          </a:bodyPr>
          <a:lstStyle/>
          <a:p>
            <a:pPr marL="623888" marR="597535" indent="-20638">
              <a:lnSpc>
                <a:spcPct val="100000"/>
              </a:lnSpc>
              <a:spcBef>
                <a:spcPts val="409"/>
              </a:spcBef>
            </a:pPr>
            <a:r>
              <a:rPr sz="1000" b="1" spc="-5" dirty="0">
                <a:solidFill>
                  <a:srgbClr val="CC0000"/>
                </a:solidFill>
                <a:latin typeface="Tahoma"/>
                <a:cs typeface="Tahoma"/>
              </a:rPr>
              <a:t>L’ISCRIZIONE SI RITIENE CONFERMATA SOLO A RICEVIMENTO </a:t>
            </a:r>
            <a:r>
              <a:rPr sz="1000" b="1" spc="-10" dirty="0">
                <a:solidFill>
                  <a:srgbClr val="CC0000"/>
                </a:solidFill>
                <a:latin typeface="Tahoma"/>
                <a:cs typeface="Tahoma"/>
              </a:rPr>
              <a:t>DA </a:t>
            </a:r>
            <a:r>
              <a:rPr sz="1000" b="1" spc="-5" dirty="0">
                <a:solidFill>
                  <a:srgbClr val="CC0000"/>
                </a:solidFill>
                <a:latin typeface="Tahoma"/>
                <a:cs typeface="Tahoma"/>
              </a:rPr>
              <a:t>PARTE </a:t>
            </a:r>
            <a:r>
              <a:rPr sz="1000" b="1" spc="-10" dirty="0">
                <a:solidFill>
                  <a:srgbClr val="CC0000"/>
                </a:solidFill>
                <a:latin typeface="Tahoma"/>
                <a:cs typeface="Tahoma"/>
              </a:rPr>
              <a:t>DELLA</a:t>
            </a:r>
            <a:r>
              <a:rPr lang="it-IT" sz="1000" b="1" spc="-10" dirty="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sz="1000" b="1" dirty="0">
                <a:solidFill>
                  <a:srgbClr val="CC0000"/>
                </a:solidFill>
                <a:latin typeface="Tahoma"/>
                <a:cs typeface="Tahoma"/>
              </a:rPr>
              <a:t>SEGRETERIA </a:t>
            </a:r>
            <a:r>
              <a:rPr sz="1000" b="1" spc="-5" dirty="0">
                <a:solidFill>
                  <a:srgbClr val="CC0000"/>
                </a:solidFill>
                <a:latin typeface="Tahoma"/>
                <a:cs typeface="Tahoma"/>
              </a:rPr>
              <a:t>(info@barchettablu.it) DEL PRESENTE MODULO</a:t>
            </a:r>
            <a:r>
              <a:rPr lang="it-IT" sz="1000" b="1" spc="-5" dirty="0">
                <a:solidFill>
                  <a:srgbClr val="CC0000"/>
                </a:solidFill>
                <a:latin typeface="Tahoma"/>
                <a:cs typeface="Tahoma"/>
              </a:rPr>
              <a:t> INSIEME ALLA</a:t>
            </a:r>
            <a:r>
              <a:rPr sz="1000" b="1" spc="-5" dirty="0">
                <a:solidFill>
                  <a:srgbClr val="CC0000"/>
                </a:solidFill>
                <a:latin typeface="Tahoma"/>
                <a:cs typeface="Tahoma"/>
              </a:rPr>
              <a:t> COPIA DELLA CONTABILE</a:t>
            </a:r>
            <a:r>
              <a:rPr sz="1000" b="1" spc="40" dirty="0">
                <a:solidFill>
                  <a:srgbClr val="CC0000"/>
                </a:solidFill>
                <a:latin typeface="Tahoma"/>
                <a:cs typeface="Tahoma"/>
              </a:rPr>
              <a:t> </a:t>
            </a:r>
            <a:r>
              <a:rPr sz="1000" b="1" spc="-5" dirty="0">
                <a:solidFill>
                  <a:srgbClr val="CC0000"/>
                </a:solidFill>
                <a:latin typeface="Tahoma"/>
                <a:cs typeface="Tahoma"/>
              </a:rPr>
              <a:t>BANCARIA</a:t>
            </a:r>
            <a:r>
              <a:rPr lang="it-IT" sz="1000" b="1" spc="-5" dirty="0">
                <a:solidFill>
                  <a:srgbClr val="CC0000"/>
                </a:solidFill>
                <a:latin typeface="Tahoma"/>
                <a:cs typeface="Tahoma"/>
              </a:rPr>
              <a:t> ENTRO 24 ORE DAL RICEVIMENTO DEL PRESENTE MODULO</a:t>
            </a:r>
            <a:endParaRPr sz="1000" dirty="0">
              <a:latin typeface="Tahoma"/>
              <a:cs typeface="Tahoma"/>
            </a:endParaRPr>
          </a:p>
        </p:txBody>
      </p:sp>
      <p:sp>
        <p:nvSpPr>
          <p:cNvPr id="23" name="Rettangolo 22">
            <a:extLst>
              <a:ext uri="{FF2B5EF4-FFF2-40B4-BE49-F238E27FC236}">
                <a16:creationId xmlns:a16="http://schemas.microsoft.com/office/drawing/2014/main" id="{5532E112-7084-A8C6-7C72-DCE0C991B087}"/>
              </a:ext>
            </a:extLst>
          </p:cNvPr>
          <p:cNvSpPr/>
          <p:nvPr/>
        </p:nvSpPr>
        <p:spPr>
          <a:xfrm>
            <a:off x="349250" y="8884602"/>
            <a:ext cx="6629400" cy="5945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just">
              <a:defRPr/>
            </a:pPr>
            <a:r>
              <a:rPr lang="it-IT" sz="816" dirty="0">
                <a:latin typeface="Tahoma" panose="020B0604030504040204" pitchFamily="34" charset="0"/>
                <a:ea typeface="Tahoma" panose="020B0604030504040204" pitchFamily="34" charset="0"/>
                <a:cs typeface="Tahoma" panose="020B0604030504040204" pitchFamily="34" charset="0"/>
              </a:rPr>
              <a:t>*Nel caso risulti impossibile acquisire il consenso scritto di entrambi i genitori, colui il quale appone la propria firma in qualità di esercente la responsabilità genitoriale, consapevole delle conseguenze amministrative e penali per chi rilasci dichiarazioni non corrispondenti a verità ai sensi del DPR 445/2000, dichiara di aver effettuato la scelta/richiesta in osservanza delle disposizioni sulla responsabilità genitoriale di cui agli artt. 316, 337 ter e 337 quater del codice civile, che richiedono il consenso di entrambi i genitori</a:t>
            </a:r>
            <a:endParaRPr lang="it-IT" sz="952" dirty="0"/>
          </a:p>
        </p:txBody>
      </p:sp>
      <p:sp>
        <p:nvSpPr>
          <p:cNvPr id="24" name="Text Box 185">
            <a:extLst>
              <a:ext uri="{FF2B5EF4-FFF2-40B4-BE49-F238E27FC236}">
                <a16:creationId xmlns:a16="http://schemas.microsoft.com/office/drawing/2014/main" id="{C42A47AA-6930-A950-2F6A-1AC1A3C894FE}"/>
              </a:ext>
            </a:extLst>
          </p:cNvPr>
          <p:cNvSpPr txBox="1">
            <a:spLocks noChangeArrowheads="1"/>
          </p:cNvSpPr>
          <p:nvPr/>
        </p:nvSpPr>
        <p:spPr bwMode="auto">
          <a:xfrm>
            <a:off x="425450" y="8484194"/>
            <a:ext cx="6629400" cy="25391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it-IT" altLang="it-IT" sz="1050" dirty="0">
                <a:latin typeface="Tahoma" panose="020B0604030504040204" pitchFamily="34" charset="0"/>
              </a:rPr>
              <a:t>Venezia ………………………  *Firma genitore……………………………………….    *Firma genitore…………………………</a:t>
            </a:r>
          </a:p>
        </p:txBody>
      </p:sp>
    </p:spTree>
    <p:extLst>
      <p:ext uri="{BB962C8B-B14F-4D97-AF65-F5344CB8AC3E}">
        <p14:creationId xmlns:p14="http://schemas.microsoft.com/office/powerpoint/2010/main" val="1944937329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 showMasterSp="0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" name="Rettangolo 10"/>
          <p:cNvSpPr/>
          <p:nvPr/>
        </p:nvSpPr>
        <p:spPr>
          <a:xfrm>
            <a:off x="654050" y="1080423"/>
            <a:ext cx="6262619" cy="917174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50000"/>
              </a:lnSpc>
            </a:pP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Spett.Le</a:t>
            </a: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Associazione 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BarchettaBlu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 ETS</a:t>
            </a:r>
          </a:p>
          <a:p>
            <a:pPr>
              <a:lnSpc>
                <a:spcPct val="1500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San Polo 2988</a:t>
            </a:r>
          </a:p>
          <a:p>
            <a:pPr>
              <a:lnSpc>
                <a:spcPct val="1500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30125 Venezia</a:t>
            </a:r>
          </a:p>
          <a:p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ctr"/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OGGETTO: RICHIESTA DI ADESIONE ALL’ASSOCIAZIONE</a:t>
            </a:r>
          </a:p>
          <a:p>
            <a:pPr algn="ctr"/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ts val="23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Il/La sottoscritto/a ___________________________________________________(nome e cognome), </a:t>
            </a:r>
          </a:p>
          <a:p>
            <a:pPr>
              <a:lnSpc>
                <a:spcPts val="23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nato/a 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a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 ___________________________________________________ il _____________________, </a:t>
            </a:r>
          </a:p>
          <a:p>
            <a:pPr>
              <a:lnSpc>
                <a:spcPts val="23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residente in _______________________, via _________________________________ n°_________, </a:t>
            </a:r>
          </a:p>
          <a:p>
            <a:pPr>
              <a:lnSpc>
                <a:spcPts val="23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domiciliato/a in __________________________, via _____________________________ n° _______, </a:t>
            </a:r>
          </a:p>
          <a:p>
            <a:pPr>
              <a:lnSpc>
                <a:spcPts val="23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telefono ___________________, e-mail _________________________________________________</a:t>
            </a:r>
          </a:p>
          <a:p>
            <a:pPr>
              <a:lnSpc>
                <a:spcPts val="2300"/>
              </a:lnSpc>
            </a:pP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con la presente chiede di essere ammesso/a quale socio/a dell’Associazione </a:t>
            </a:r>
            <a:r>
              <a:rPr lang="it-IT" sz="1000" dirty="0" err="1">
                <a:latin typeface="Arial" panose="020B0604020202020204" pitchFamily="34" charset="0"/>
                <a:cs typeface="Arial" panose="020B0604020202020204" pitchFamily="34" charset="0"/>
              </a:rPr>
              <a:t>BarchettaBu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 ETS,</a:t>
            </a:r>
          </a:p>
          <a:p>
            <a:pPr>
              <a:lnSpc>
                <a:spcPct val="1500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condividendone le </a:t>
            </a:r>
            <a:r>
              <a:rPr lang="it-IT" sz="1000">
                <a:latin typeface="Arial" panose="020B0604020202020204" pitchFamily="34" charset="0"/>
                <a:cs typeface="Arial" panose="020B0604020202020204" pitchFamily="34" charset="0"/>
              </a:rPr>
              <a:t>finalità istituzionali</a:t>
            </a: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.</a:t>
            </a:r>
          </a:p>
          <a:p>
            <a:pPr>
              <a:lnSpc>
                <a:spcPct val="150000"/>
              </a:lnSpc>
            </a:pP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Il/La sottoscritto/a dichiara di accettare lo Statuto della associazione e si impegna al versamento della</a:t>
            </a:r>
          </a:p>
          <a:p>
            <a:pPr>
              <a:lnSpc>
                <a:spcPct val="1500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quota associativa annuale.</a:t>
            </a:r>
          </a:p>
          <a:p>
            <a:pPr>
              <a:lnSpc>
                <a:spcPct val="150000"/>
              </a:lnSpc>
            </a:pP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Venezia, ______________                                                       Firma  ________________________</a:t>
            </a:r>
          </a:p>
          <a:p>
            <a:pPr>
              <a:lnSpc>
                <a:spcPct val="150000"/>
              </a:lnSpc>
            </a:pP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 algn="just">
              <a:lnSpc>
                <a:spcPct val="1500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Con la presente dichiaro di aver ricevuto l’informativa sui diritti connessi al trattamento dei miei dati personali da parte dell’associazione, trattamento finalizzato alla gestione del rapporto associativo e all’adempimento di ogni obbligo di legge. Presto pertanto il consenso al trattamento dei miei dati per le finalità sopra descritte ai sensi della legge sulla privacy.</a:t>
            </a:r>
          </a:p>
          <a:p>
            <a:pPr>
              <a:lnSpc>
                <a:spcPct val="150000"/>
              </a:lnSpc>
            </a:pP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Firma _________________________</a:t>
            </a:r>
          </a:p>
          <a:p>
            <a:pPr>
              <a:lnSpc>
                <a:spcPct val="150000"/>
              </a:lnSpc>
            </a:pP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Individuo come sistema di comunicazione la seguente e- mail _________________________________</a:t>
            </a:r>
          </a:p>
          <a:p>
            <a:pPr>
              <a:lnSpc>
                <a:spcPct val="150000"/>
              </a:lnSpc>
            </a:pP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Autorizzo la comunicazione dei miei dati anagrafici ad Enti ai quali l’associazione è affiliata</a:t>
            </a:r>
          </a:p>
          <a:p>
            <a:pPr>
              <a:lnSpc>
                <a:spcPct val="150000"/>
              </a:lnSpc>
            </a:pPr>
            <a:r>
              <a:rPr lang="it-IT" sz="1000" spc="-5" dirty="0">
                <a:latin typeface="Arial"/>
                <a:cs typeface="Arial"/>
              </a:rPr>
              <a:t>       </a:t>
            </a:r>
            <a:r>
              <a:rPr lang="it-IT" sz="1000" spc="-10" dirty="0">
                <a:latin typeface="Arial"/>
                <a:cs typeface="Arial"/>
              </a:rPr>
              <a:t>SI'</a:t>
            </a:r>
            <a:r>
              <a:rPr lang="it-IT" sz="1000" spc="35" dirty="0">
                <a:latin typeface="Arial"/>
                <a:cs typeface="Arial"/>
              </a:rPr>
              <a:t>       </a:t>
            </a:r>
            <a:r>
              <a:rPr lang="it-IT" sz="1000" spc="-10" dirty="0">
                <a:latin typeface="Arial"/>
                <a:cs typeface="Arial"/>
              </a:rPr>
              <a:t>     NO</a:t>
            </a:r>
          </a:p>
          <a:p>
            <a:pPr>
              <a:lnSpc>
                <a:spcPct val="150000"/>
              </a:lnSpc>
            </a:pP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Firma _________________________</a:t>
            </a:r>
          </a:p>
          <a:p>
            <a:pPr>
              <a:lnSpc>
                <a:spcPct val="150000"/>
              </a:lnSpc>
            </a:pPr>
            <a:endParaRPr lang="it-IT" sz="1000" dirty="0">
              <a:latin typeface="Arial" panose="020B0604020202020204" pitchFamily="34" charset="0"/>
              <a:cs typeface="Arial" panose="020B0604020202020204" pitchFamily="34" charset="0"/>
            </a:endParaRPr>
          </a:p>
          <a:p>
            <a:pPr>
              <a:lnSpc>
                <a:spcPct val="1500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L’instaurazione del rapporto associativo si perfezione all’atto di delibera di accettazione della richiesta</a:t>
            </a:r>
          </a:p>
          <a:p>
            <a:pPr>
              <a:lnSpc>
                <a:spcPct val="1500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di adesione da parte dell’organo individuato competente dallo statuto. L’eventuale rilascio della tessera</a:t>
            </a:r>
          </a:p>
          <a:p>
            <a:pPr>
              <a:lnSpc>
                <a:spcPct val="150000"/>
              </a:lnSpc>
            </a:pPr>
            <a:r>
              <a:rPr lang="it-IT" sz="1000" dirty="0">
                <a:latin typeface="Arial" panose="020B0604020202020204" pitchFamily="34" charset="0"/>
                <a:cs typeface="Arial" panose="020B0604020202020204" pitchFamily="34" charset="0"/>
              </a:rPr>
              <a:t>o il pagamento della quota associativa non devono pertanto ritenersi sufficienti.</a:t>
            </a:r>
          </a:p>
        </p:txBody>
      </p:sp>
      <p:sp>
        <p:nvSpPr>
          <p:cNvPr id="12" name="Rettangolo 11"/>
          <p:cNvSpPr/>
          <p:nvPr/>
        </p:nvSpPr>
        <p:spPr>
          <a:xfrm flipH="1" flipV="1">
            <a:off x="785879" y="8547100"/>
            <a:ext cx="152402" cy="1524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  <p:sp>
        <p:nvSpPr>
          <p:cNvPr id="13" name="Rettangolo 12"/>
          <p:cNvSpPr/>
          <p:nvPr/>
        </p:nvSpPr>
        <p:spPr>
          <a:xfrm flipH="1" flipV="1">
            <a:off x="1339850" y="8547100"/>
            <a:ext cx="152402" cy="152400"/>
          </a:xfrm>
          <a:prstGeom prst="rect">
            <a:avLst/>
          </a:prstGeom>
          <a:solidFill>
            <a:schemeClr val="bg1"/>
          </a:solidFill>
          <a:ln w="63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it-IT"/>
          </a:p>
        </p:txBody>
      </p:sp>
    </p:spTree>
    <p:extLst>
      <p:ext uri="{BB962C8B-B14F-4D97-AF65-F5344CB8AC3E}">
        <p14:creationId xmlns:p14="http://schemas.microsoft.com/office/powerpoint/2010/main" val="34429972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Immagine 3"/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19424" y="165100"/>
            <a:ext cx="7550150" cy="4572000"/>
          </a:xfrm>
          <a:prstGeom prst="rect">
            <a:avLst/>
          </a:prstGeom>
        </p:spPr>
      </p:pic>
      <p:pic>
        <p:nvPicPr>
          <p:cNvPr id="5" name="Immagine 4"/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-13821" y="5727700"/>
            <a:ext cx="7435850" cy="4182666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4004856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00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Tema di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701</TotalTime>
  <Words>1198</Words>
  <Application>Microsoft Office PowerPoint</Application>
  <PresentationFormat>Personalizzato</PresentationFormat>
  <Paragraphs>105</Paragraphs>
  <Slides>4</Slides>
  <Notes>0</Notes>
  <HiddenSlides>0</HiddenSlides>
  <MMClips>0</MMClips>
  <ScaleCrop>false</ScaleCrop>
  <HeadingPairs>
    <vt:vector size="6" baseType="variant">
      <vt:variant>
        <vt:lpstr>Caratteri utilizzati</vt:lpstr>
      </vt:variant>
      <vt:variant>
        <vt:i4>5</vt:i4>
      </vt:variant>
      <vt:variant>
        <vt:lpstr>Tema</vt:lpstr>
      </vt:variant>
      <vt:variant>
        <vt:i4>1</vt:i4>
      </vt:variant>
      <vt:variant>
        <vt:lpstr>Titoli diapositive</vt:lpstr>
      </vt:variant>
      <vt:variant>
        <vt:i4>4</vt:i4>
      </vt:variant>
    </vt:vector>
  </HeadingPairs>
  <TitlesOfParts>
    <vt:vector size="10" baseType="lpstr">
      <vt:lpstr>Arial</vt:lpstr>
      <vt:lpstr>Calibri</vt:lpstr>
      <vt:lpstr>Tahoma</vt:lpstr>
      <vt:lpstr>Times New Roman</vt:lpstr>
      <vt:lpstr>Wingdings</vt:lpstr>
      <vt:lpstr>Office Theme</vt:lpstr>
      <vt:lpstr>Presentazione standard di PowerPoint</vt:lpstr>
      <vt:lpstr>Presentazione standard di PowerPoint</vt:lpstr>
      <vt:lpstr>Presentazione standard di PowerPoint</vt:lpstr>
      <vt:lpstr>Presentazione standard di PowerPoint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 sottoscritti</dc:title>
  <dc:creator>BarchettaBlu</dc:creator>
  <cp:lastModifiedBy>PC 2</cp:lastModifiedBy>
  <cp:revision>57</cp:revision>
  <cp:lastPrinted>2024-04-16T09:43:09Z</cp:lastPrinted>
  <dcterms:created xsi:type="dcterms:W3CDTF">2021-05-11T11:05:53Z</dcterms:created>
  <dcterms:modified xsi:type="dcterms:W3CDTF">2024-05-07T08:58:08Z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reated">
    <vt:filetime>2020-06-17T00:00:00Z</vt:filetime>
  </property>
  <property fmtid="{D5CDD505-2E9C-101B-9397-08002B2CF9AE}" pid="3" name="Creator">
    <vt:lpwstr>Microsoft® Word 2013</vt:lpwstr>
  </property>
  <property fmtid="{D5CDD505-2E9C-101B-9397-08002B2CF9AE}" pid="4" name="LastSaved">
    <vt:filetime>2021-05-11T00:00:00Z</vt:filetime>
  </property>
</Properties>
</file>