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65938" cy="999807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CC00"/>
    <a:srgbClr val="FF33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464" y="-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B8256-C3EC-4C4F-8425-58F416DA8E4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C4E29-525C-4716-A2CC-6159B4FDF8A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8F34C-D10B-4E11-97B3-02ED254EF55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36FB9-89A1-4CEE-A5E6-697D26BE155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0C4A0-C7EB-4008-AE30-860D1E40641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B98BD-9E32-418F-B6C5-17425408A74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0194F-7976-4AED-AC9C-CC62E543C5F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E6068-E352-42D0-BD62-0A108A08234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57667-2404-40A7-A4F0-E367F38291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FE1D6-6D32-444F-A855-6577DACEC53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C5478-65B0-46D4-B076-674089D0934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68A1AFAC-57F9-478F-A3E9-D4820D1A07B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71450" y="8891588"/>
            <a:ext cx="7272338" cy="252412"/>
          </a:xfrm>
        </p:spPr>
        <p:txBody>
          <a:bodyPr/>
          <a:lstStyle/>
          <a:p>
            <a:pPr eaLnBrk="1" hangingPunct="1"/>
            <a:r>
              <a:rPr lang="it-IT" sz="900" dirty="0" err="1" smtClean="0">
                <a:solidFill>
                  <a:srgbClr val="161645"/>
                </a:solidFill>
                <a:latin typeface="Tahoma" pitchFamily="34" charset="0"/>
              </a:rPr>
              <a:t>BarchettaBlu</a:t>
            </a:r>
            <a:r>
              <a:rPr lang="it-IT" sz="900" dirty="0" smtClean="0">
                <a:solidFill>
                  <a:srgbClr val="161645"/>
                </a:solidFill>
                <a:latin typeface="Tahoma" pitchFamily="34" charset="0"/>
              </a:rPr>
              <a:t> </a:t>
            </a:r>
            <a:r>
              <a:rPr lang="it-IT" sz="900" dirty="0" smtClean="0">
                <a:latin typeface="Tahoma" pitchFamily="34" charset="0"/>
              </a:rPr>
              <a:t>– </a:t>
            </a:r>
            <a:r>
              <a:rPr lang="it-IT" sz="900" dirty="0" err="1" smtClean="0">
                <a:latin typeface="Tahoma" pitchFamily="34" charset="0"/>
              </a:rPr>
              <a:t>dorsoduro</a:t>
            </a:r>
            <a:r>
              <a:rPr lang="it-IT" sz="900" dirty="0" smtClean="0">
                <a:latin typeface="Tahoma" pitchFamily="34" charset="0"/>
              </a:rPr>
              <a:t> 614 – Venezia </a:t>
            </a:r>
            <a:r>
              <a:rPr lang="it-IT" sz="900" dirty="0" err="1" smtClean="0">
                <a:latin typeface="Tahoma" pitchFamily="34" charset="0"/>
              </a:rPr>
              <a:t>tel</a:t>
            </a:r>
            <a:r>
              <a:rPr lang="it-IT" sz="900" dirty="0" smtClean="0">
                <a:latin typeface="Tahoma" pitchFamily="34" charset="0"/>
              </a:rPr>
              <a:t> 041.2413551  info@barchettablu.it  www.barchettablu.it</a:t>
            </a:r>
          </a:p>
        </p:txBody>
      </p:sp>
      <p:sp>
        <p:nvSpPr>
          <p:cNvPr id="13315" name="Text Box 10"/>
          <p:cNvSpPr txBox="1">
            <a:spLocks noChangeArrowheads="1"/>
          </p:cNvSpPr>
          <p:nvPr/>
        </p:nvSpPr>
        <p:spPr bwMode="auto">
          <a:xfrm>
            <a:off x="3313113" y="47894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13316" name="Rectangle 31"/>
          <p:cNvSpPr>
            <a:spLocks noChangeArrowheads="1"/>
          </p:cNvSpPr>
          <p:nvPr/>
        </p:nvSpPr>
        <p:spPr bwMode="auto">
          <a:xfrm>
            <a:off x="151606" y="710583"/>
            <a:ext cx="6503541" cy="817146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it-IT" sz="1200" b="1" dirty="0">
                <a:latin typeface="Tahoma" pitchFamily="34" charset="0"/>
              </a:rPr>
              <a:t>ISCRIZIONE </a:t>
            </a:r>
            <a:r>
              <a:rPr lang="it-IT" sz="1200" b="1" dirty="0" smtClean="0">
                <a:latin typeface="Tahoma" pitchFamily="34" charset="0"/>
              </a:rPr>
              <a:t>ABC … Leggere insieme n.3 per una buona lettura</a:t>
            </a:r>
          </a:p>
          <a:p>
            <a:pPr algn="ctr"/>
            <a:endParaRPr lang="it-IT" sz="1200" b="1" dirty="0">
              <a:latin typeface="Tahoma" pitchFamily="34" charset="0"/>
            </a:endParaRPr>
          </a:p>
          <a:p>
            <a:pPr>
              <a:lnSpc>
                <a:spcPct val="110000"/>
              </a:lnSpc>
            </a:pPr>
            <a:r>
              <a:rPr lang="it-IT" sz="1100" dirty="0">
                <a:latin typeface="Tahoma" pitchFamily="34" charset="0"/>
              </a:rPr>
              <a:t>Io sottoscritto </a:t>
            </a:r>
            <a:r>
              <a:rPr lang="it-IT" sz="1100" dirty="0" smtClean="0">
                <a:latin typeface="Tahoma" pitchFamily="34" charset="0"/>
              </a:rPr>
              <a:t>……………………………….………………………………………………………………………………………</a:t>
            </a:r>
          </a:p>
          <a:p>
            <a:pPr>
              <a:lnSpc>
                <a:spcPct val="110000"/>
              </a:lnSpc>
            </a:pPr>
            <a:endParaRPr lang="it-IT" sz="1100" dirty="0">
              <a:latin typeface="Tahoma" pitchFamily="34" charset="0"/>
            </a:endParaRPr>
          </a:p>
          <a:p>
            <a:pPr>
              <a:lnSpc>
                <a:spcPct val="110000"/>
              </a:lnSpc>
            </a:pPr>
            <a:r>
              <a:rPr lang="it-IT" sz="1100" dirty="0" smtClean="0">
                <a:latin typeface="Tahoma" pitchFamily="34" charset="0"/>
              </a:rPr>
              <a:t>nato </a:t>
            </a:r>
            <a:r>
              <a:rPr lang="it-IT" sz="1100" dirty="0">
                <a:latin typeface="Tahoma" pitchFamily="34" charset="0"/>
              </a:rPr>
              <a:t>il </a:t>
            </a:r>
            <a:r>
              <a:rPr lang="it-IT" sz="1100" dirty="0" smtClean="0">
                <a:latin typeface="Tahoma" pitchFamily="34" charset="0"/>
              </a:rPr>
              <a:t>…………………………………….residente </a:t>
            </a:r>
            <a:r>
              <a:rPr lang="it-IT" sz="1100" dirty="0">
                <a:latin typeface="Tahoma" pitchFamily="34" charset="0"/>
              </a:rPr>
              <a:t>e/o </a:t>
            </a:r>
            <a:r>
              <a:rPr lang="it-IT" sz="1100" dirty="0" smtClean="0">
                <a:latin typeface="Tahoma" pitchFamily="34" charset="0"/>
              </a:rPr>
              <a:t>domiciliato ………………………………………………………..</a:t>
            </a:r>
          </a:p>
          <a:p>
            <a:pPr>
              <a:lnSpc>
                <a:spcPct val="110000"/>
              </a:lnSpc>
            </a:pPr>
            <a:endParaRPr lang="it-IT" sz="1100" dirty="0" smtClean="0">
              <a:latin typeface="Tahoma" pitchFamily="34" charset="0"/>
            </a:endParaRPr>
          </a:p>
          <a:p>
            <a:pPr>
              <a:lnSpc>
                <a:spcPct val="110000"/>
              </a:lnSpc>
            </a:pPr>
            <a:r>
              <a:rPr lang="it-IT" sz="1100" dirty="0">
                <a:latin typeface="Tahoma" pitchFamily="34" charset="0"/>
              </a:rPr>
              <a:t>c</a:t>
            </a:r>
            <a:r>
              <a:rPr lang="it-IT" sz="1100" dirty="0" smtClean="0">
                <a:latin typeface="Tahoma" pitchFamily="34" charset="0"/>
              </a:rPr>
              <a:t>odice fiscale…………………………............... professione ……………………………………………………………..</a:t>
            </a:r>
          </a:p>
          <a:p>
            <a:pPr>
              <a:lnSpc>
                <a:spcPct val="110000"/>
              </a:lnSpc>
            </a:pPr>
            <a:endParaRPr lang="it-IT" sz="1100" dirty="0" smtClean="0">
              <a:latin typeface="Tahoma" pitchFamily="34" charset="0"/>
            </a:endParaRPr>
          </a:p>
          <a:p>
            <a:pPr>
              <a:lnSpc>
                <a:spcPct val="110000"/>
              </a:lnSpc>
            </a:pPr>
            <a:r>
              <a:rPr lang="it-IT" sz="1100" dirty="0" smtClean="0">
                <a:latin typeface="Tahoma" pitchFamily="34" charset="0"/>
              </a:rPr>
              <a:t>luogo di lavoro</a:t>
            </a:r>
            <a:r>
              <a:rPr lang="it-IT" sz="1100" dirty="0" smtClean="0">
                <a:latin typeface="Tahoma" pitchFamily="34" charset="0"/>
              </a:rPr>
              <a:t>……………………………………………………………………………………………………………………….</a:t>
            </a:r>
          </a:p>
          <a:p>
            <a:pPr>
              <a:lnSpc>
                <a:spcPct val="110000"/>
              </a:lnSpc>
            </a:pPr>
            <a:endParaRPr lang="it-IT" sz="1100" dirty="0" smtClean="0">
              <a:latin typeface="Tahoma" pitchFamily="34" charset="0"/>
            </a:endParaRPr>
          </a:p>
          <a:p>
            <a:pPr>
              <a:lnSpc>
                <a:spcPct val="110000"/>
              </a:lnSpc>
            </a:pPr>
            <a:r>
              <a:rPr lang="it-IT" sz="1100" dirty="0" smtClean="0">
                <a:latin typeface="Tahoma" pitchFamily="34" charset="0"/>
              </a:rPr>
              <a:t>se </a:t>
            </a:r>
            <a:r>
              <a:rPr lang="it-IT" sz="1100" dirty="0" smtClean="0">
                <a:latin typeface="Tahoma" pitchFamily="34" charset="0"/>
              </a:rPr>
              <a:t>docente indicare il livello della </a:t>
            </a:r>
            <a:r>
              <a:rPr lang="it-IT" sz="1100" dirty="0" smtClean="0">
                <a:latin typeface="Tahoma" pitchFamily="34" charset="0"/>
              </a:rPr>
              <a:t>scuola ……………………………………………………………………………………</a:t>
            </a:r>
            <a:endParaRPr lang="it-IT" sz="1100" dirty="0" smtClean="0">
              <a:latin typeface="Tahoma" pitchFamily="34" charset="0"/>
            </a:endParaRPr>
          </a:p>
          <a:p>
            <a:pPr>
              <a:lnSpc>
                <a:spcPct val="110000"/>
              </a:lnSpc>
            </a:pPr>
            <a:endParaRPr lang="it-IT" sz="1100" dirty="0">
              <a:latin typeface="Tahoma" pitchFamily="34" charset="0"/>
            </a:endParaRPr>
          </a:p>
          <a:p>
            <a:pPr>
              <a:lnSpc>
                <a:spcPct val="110000"/>
              </a:lnSpc>
            </a:pPr>
            <a:r>
              <a:rPr lang="it-IT" sz="1100" dirty="0">
                <a:latin typeface="Tahoma" pitchFamily="34" charset="0"/>
              </a:rPr>
              <a:t>t</a:t>
            </a:r>
            <a:r>
              <a:rPr lang="it-IT" sz="1100" dirty="0" smtClean="0">
                <a:latin typeface="Tahoma" pitchFamily="34" charset="0"/>
              </a:rPr>
              <a:t>el</a:t>
            </a:r>
            <a:r>
              <a:rPr lang="it-IT" sz="1100" dirty="0">
                <a:latin typeface="Tahoma" pitchFamily="34" charset="0"/>
              </a:rPr>
              <a:t>. </a:t>
            </a:r>
            <a:r>
              <a:rPr lang="it-IT" sz="1100" dirty="0" smtClean="0">
                <a:latin typeface="Tahoma" pitchFamily="34" charset="0"/>
              </a:rPr>
              <a:t>………………………………………………. </a:t>
            </a:r>
            <a:r>
              <a:rPr lang="it-IT" sz="1100" dirty="0" err="1">
                <a:latin typeface="Tahoma" pitchFamily="34" charset="0"/>
              </a:rPr>
              <a:t>c</a:t>
            </a:r>
            <a:r>
              <a:rPr lang="it-IT" sz="1100" dirty="0" err="1" smtClean="0">
                <a:latin typeface="Tahoma" pitchFamily="34" charset="0"/>
              </a:rPr>
              <a:t>ell</a:t>
            </a:r>
            <a:r>
              <a:rPr lang="it-IT" sz="1100" dirty="0">
                <a:latin typeface="Tahoma" pitchFamily="34" charset="0"/>
              </a:rPr>
              <a:t>. </a:t>
            </a:r>
            <a:r>
              <a:rPr lang="it-IT" sz="1100" dirty="0" smtClean="0">
                <a:latin typeface="Tahoma" pitchFamily="34" charset="0"/>
              </a:rPr>
              <a:t>………………………………………………………………………………</a:t>
            </a:r>
          </a:p>
          <a:p>
            <a:pPr>
              <a:lnSpc>
                <a:spcPct val="110000"/>
              </a:lnSpc>
            </a:pPr>
            <a:endParaRPr lang="it-IT" sz="1100" dirty="0" smtClean="0">
              <a:latin typeface="Tahoma" pitchFamily="34" charset="0"/>
            </a:endParaRPr>
          </a:p>
          <a:p>
            <a:pPr>
              <a:lnSpc>
                <a:spcPct val="110000"/>
              </a:lnSpc>
            </a:pPr>
            <a:r>
              <a:rPr lang="it-IT" sz="1100" dirty="0" smtClean="0">
                <a:latin typeface="Tahoma" pitchFamily="34" charset="0"/>
              </a:rPr>
              <a:t>mail</a:t>
            </a:r>
            <a:r>
              <a:rPr lang="it-IT" sz="1100" dirty="0">
                <a:latin typeface="Tahoma" pitchFamily="34" charset="0"/>
              </a:rPr>
              <a:t>. </a:t>
            </a:r>
            <a:r>
              <a:rPr lang="it-IT" sz="1100" dirty="0" smtClean="0">
                <a:latin typeface="Tahoma" pitchFamily="34" charset="0"/>
              </a:rPr>
              <a:t>……………………………………………………………………………………………………………………………………..</a:t>
            </a:r>
            <a:endParaRPr lang="it-IT" sz="1100" dirty="0" smtClean="0">
              <a:latin typeface="Tahoma" pitchFamily="34" charset="0"/>
            </a:endParaRPr>
          </a:p>
          <a:p>
            <a:pPr>
              <a:lnSpc>
                <a:spcPct val="110000"/>
              </a:lnSpc>
            </a:pPr>
            <a:endParaRPr lang="it-IT" sz="1100" dirty="0">
              <a:latin typeface="Tahoma" pitchFamily="34" charset="0"/>
            </a:endParaRPr>
          </a:p>
          <a:p>
            <a:pPr algn="ctr">
              <a:lnSpc>
                <a:spcPct val="110000"/>
              </a:lnSpc>
            </a:pPr>
            <a:r>
              <a:rPr lang="it-IT" sz="1100" dirty="0">
                <a:latin typeface="Tahoma" pitchFamily="34" charset="0"/>
              </a:rPr>
              <a:t>c</a:t>
            </a:r>
            <a:r>
              <a:rPr lang="it-IT" sz="1100" dirty="0" smtClean="0">
                <a:latin typeface="Tahoma" pitchFamily="34" charset="0"/>
              </a:rPr>
              <a:t>hiedo di essere </a:t>
            </a:r>
            <a:r>
              <a:rPr lang="it-IT" sz="1100" dirty="0" smtClean="0">
                <a:latin typeface="Tahoma" pitchFamily="34" charset="0"/>
              </a:rPr>
              <a:t>iscritto</a:t>
            </a:r>
            <a:endParaRPr lang="it-IT" sz="1100" dirty="0">
              <a:latin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1100" dirty="0" smtClean="0">
                <a:latin typeface="Tahoma" pitchFamily="34" charset="0"/>
                <a:sym typeface="Symbol" pitchFamily="18" charset="2"/>
              </a:rPr>
              <a:t>a </a:t>
            </a:r>
            <a:r>
              <a:rPr lang="it-IT" sz="1100" b="1" dirty="0">
                <a:latin typeface="Tahoma" pitchFamily="34" charset="0"/>
                <a:sym typeface="Symbol" pitchFamily="18" charset="2"/>
              </a:rPr>
              <a:t>ABC… leggere insieme </a:t>
            </a:r>
            <a:r>
              <a:rPr lang="it-IT" sz="1100" b="1" dirty="0" smtClean="0">
                <a:latin typeface="Tahoma" pitchFamily="34" charset="0"/>
                <a:sym typeface="Symbol" pitchFamily="18" charset="2"/>
              </a:rPr>
              <a:t>n.3</a:t>
            </a:r>
            <a:r>
              <a:rPr lang="it-IT" sz="1100" dirty="0" smtClean="0">
                <a:latin typeface="Tahoma" pitchFamily="34" charset="0"/>
                <a:sym typeface="Symbol" pitchFamily="18" charset="2"/>
              </a:rPr>
              <a:t>, </a:t>
            </a:r>
            <a:r>
              <a:rPr lang="it-IT" sz="1100" b="1" dirty="0">
                <a:latin typeface="Tahoma" pitchFamily="34" charset="0"/>
                <a:sym typeface="Symbol" pitchFamily="18" charset="2"/>
              </a:rPr>
              <a:t>la Scuola Estiva di Leggere per Leggere </a:t>
            </a:r>
            <a:r>
              <a:rPr lang="it-IT" sz="1100" dirty="0">
                <a:latin typeface="Tahoma" pitchFamily="34" charset="0"/>
                <a:sym typeface="Symbol" pitchFamily="18" charset="2"/>
              </a:rPr>
              <a:t>che si svolgerà </a:t>
            </a:r>
            <a:r>
              <a:rPr lang="it-IT" sz="1100" dirty="0" smtClean="0">
                <a:latin typeface="Tahoma" pitchFamily="34" charset="0"/>
                <a:sym typeface="Symbol" pitchFamily="18" charset="2"/>
              </a:rPr>
              <a:t>a Limana </a:t>
            </a:r>
            <a:r>
              <a:rPr lang="it-IT" sz="1100" dirty="0"/>
              <a:t>da venerdì </a:t>
            </a:r>
            <a:r>
              <a:rPr lang="it-IT" sz="1100" dirty="0" smtClean="0"/>
              <a:t>24 </a:t>
            </a:r>
            <a:r>
              <a:rPr lang="it-IT" sz="1100" dirty="0"/>
              <a:t>a domenica </a:t>
            </a:r>
            <a:r>
              <a:rPr lang="it-IT" sz="1100" dirty="0" smtClean="0"/>
              <a:t>26 agosto 2018</a:t>
            </a:r>
            <a:r>
              <a:rPr lang="it-IT" sz="1100" dirty="0" smtClean="0">
                <a:latin typeface="Tahoma" pitchFamily="34" charset="0"/>
                <a:sym typeface="Symbol" pitchFamily="18" charset="2"/>
              </a:rPr>
              <a:t> versando </a:t>
            </a:r>
            <a:r>
              <a:rPr lang="it-IT" sz="1100" dirty="0">
                <a:latin typeface="Tahoma" pitchFamily="34" charset="0"/>
                <a:sym typeface="Symbol" pitchFamily="18" charset="2"/>
              </a:rPr>
              <a:t>il contributo di </a:t>
            </a:r>
            <a:r>
              <a:rPr lang="it-IT" sz="1100" dirty="0" smtClean="0">
                <a:latin typeface="Tahoma" pitchFamily="34" charset="0"/>
                <a:sym typeface="Symbol" pitchFamily="18" charset="2"/>
              </a:rPr>
              <a:t>250€ comprensivo </a:t>
            </a:r>
            <a:r>
              <a:rPr lang="it-IT" sz="1100" dirty="0">
                <a:latin typeface="Tahoma" pitchFamily="34" charset="0"/>
                <a:sym typeface="Symbol" pitchFamily="18" charset="2"/>
              </a:rPr>
              <a:t>di  20 ore di </a:t>
            </a:r>
            <a:r>
              <a:rPr lang="it-IT" sz="1100" dirty="0" smtClean="0">
                <a:latin typeface="Tahoma" pitchFamily="34" charset="0"/>
                <a:sym typeface="Symbol" pitchFamily="18" charset="2"/>
              </a:rPr>
              <a:t>attività e l</a:t>
            </a:r>
            <a:r>
              <a:rPr lang="it-IT" sz="1100" dirty="0" smtClean="0"/>
              <a:t>aboratori, </a:t>
            </a:r>
            <a:r>
              <a:rPr lang="it-IT" sz="1100" dirty="0"/>
              <a:t>due </a:t>
            </a:r>
            <a:r>
              <a:rPr lang="it-IT" sz="1100" dirty="0" smtClean="0"/>
              <a:t>pranzi e </a:t>
            </a:r>
            <a:r>
              <a:rPr lang="it-IT" sz="1100" dirty="0"/>
              <a:t>iscrizione all’associazione </a:t>
            </a:r>
            <a:r>
              <a:rPr lang="it-IT" sz="1100" dirty="0" err="1"/>
              <a:t>BarchettaBlu</a:t>
            </a:r>
            <a:r>
              <a:rPr lang="it-IT" sz="1100" dirty="0"/>
              <a:t> </a:t>
            </a:r>
            <a:r>
              <a:rPr lang="it-IT" sz="1100" dirty="0" smtClean="0"/>
              <a:t>2018/2019.</a:t>
            </a:r>
            <a:endParaRPr lang="it-IT" sz="1100" dirty="0"/>
          </a:p>
          <a:p>
            <a:endParaRPr lang="it-IT" sz="1100" dirty="0"/>
          </a:p>
          <a:p>
            <a:pPr algn="just"/>
            <a:r>
              <a:rPr lang="it-IT" altLang="it-IT" sz="1100" b="1" dirty="0">
                <a:latin typeface="Tahoma" panose="020B0604030504040204" pitchFamily="34" charset="0"/>
              </a:rPr>
              <a:t>prima di versare la quota è necessario telefonare in segreteria </a:t>
            </a:r>
            <a:r>
              <a:rPr lang="it-IT" altLang="it-IT" sz="1100" b="1" dirty="0" smtClean="0">
                <a:latin typeface="Tahoma" panose="020B0604030504040204" pitchFamily="34" charset="0"/>
              </a:rPr>
              <a:t>allo 041 2413551 e </a:t>
            </a:r>
            <a:r>
              <a:rPr lang="it-IT" altLang="it-IT" sz="1100" b="1" dirty="0">
                <a:latin typeface="Tahoma" panose="020B0604030504040204" pitchFamily="34" charset="0"/>
              </a:rPr>
              <a:t>valutare la disponibilità del posto</a:t>
            </a:r>
          </a:p>
          <a:p>
            <a:pPr algn="just"/>
            <a:r>
              <a:rPr lang="it-IT" altLang="it-IT" sz="1100" dirty="0">
                <a:latin typeface="Tahoma" panose="020B0604030504040204" pitchFamily="34" charset="0"/>
              </a:rPr>
              <a:t>la quota va versata mediante bonifico bancario sul conto</a:t>
            </a:r>
            <a:r>
              <a:rPr lang="it-IT" altLang="it-IT" sz="1100" dirty="0"/>
              <a:t> </a:t>
            </a:r>
            <a:r>
              <a:rPr lang="it-IT" altLang="it-IT" sz="1100" dirty="0">
                <a:latin typeface="Tahoma" panose="020B0604030504040204" pitchFamily="34" charset="0"/>
              </a:rPr>
              <a:t>corrente intestato a Associazione </a:t>
            </a:r>
            <a:r>
              <a:rPr lang="it-IT" altLang="it-IT" sz="1100" dirty="0" err="1">
                <a:latin typeface="Tahoma" panose="020B0604030504040204" pitchFamily="34" charset="0"/>
              </a:rPr>
              <a:t>BarchettaBlu</a:t>
            </a:r>
            <a:endParaRPr lang="it-IT" altLang="it-IT" sz="1100" dirty="0">
              <a:latin typeface="Tahoma" panose="020B0604030504040204" pitchFamily="34" charset="0"/>
            </a:endParaRPr>
          </a:p>
          <a:p>
            <a:pPr algn="just"/>
            <a:r>
              <a:rPr lang="it-IT" altLang="it-IT" sz="1100" dirty="0">
                <a:latin typeface="Tahoma" panose="020B0604030504040204" pitchFamily="34" charset="0"/>
              </a:rPr>
              <a:t>banco popolare  </a:t>
            </a:r>
            <a:r>
              <a:rPr lang="en-US" altLang="it-IT" sz="1100" b="1" dirty="0">
                <a:latin typeface="Tahoma" panose="020B0604030504040204" pitchFamily="34" charset="0"/>
              </a:rPr>
              <a:t>IT 15 E 0503402022 00 00 00 00 1090</a:t>
            </a:r>
            <a:r>
              <a:rPr lang="en-US" altLang="it-IT" sz="1100" dirty="0">
                <a:latin typeface="Tahoma" panose="020B0604030504040204" pitchFamily="34" charset="0"/>
              </a:rPr>
              <a:t>  </a:t>
            </a:r>
          </a:p>
          <a:p>
            <a:r>
              <a:rPr lang="it-IT" altLang="it-IT" sz="1100" dirty="0">
                <a:latin typeface="Tahoma" panose="020B0604030504040204" pitchFamily="34" charset="0"/>
              </a:rPr>
              <a:t>causale del versamento: nome e cognome, iscrizione </a:t>
            </a:r>
            <a:r>
              <a:rPr lang="it-IT" altLang="it-IT" sz="1100" dirty="0" smtClean="0">
                <a:latin typeface="Tahoma" panose="020B0604030504040204" pitchFamily="34" charset="0"/>
              </a:rPr>
              <a:t>ABC 2018</a:t>
            </a:r>
            <a:r>
              <a:rPr lang="it-IT" sz="1100" dirty="0"/>
              <a:t/>
            </a:r>
            <a:br>
              <a:rPr lang="it-IT" sz="1100" dirty="0"/>
            </a:br>
            <a:endParaRPr lang="it-IT" sz="1100" dirty="0"/>
          </a:p>
          <a:p>
            <a:pPr algn="just" eaLnBrk="1" hangingPunct="1">
              <a:lnSpc>
                <a:spcPct val="150000"/>
              </a:lnSpc>
            </a:pPr>
            <a:r>
              <a:rPr lang="it-IT" sz="1100" dirty="0" smtClean="0">
                <a:latin typeface="Tahoma" pitchFamily="34" charset="0"/>
                <a:cs typeface="Tahoma" pitchFamily="34" charset="0"/>
                <a:sym typeface="Symbol" pitchFamily="18" charset="2"/>
              </a:rPr>
              <a:t>Autorizzo </a:t>
            </a:r>
            <a:r>
              <a:rPr lang="it-IT" sz="1100" dirty="0">
                <a:latin typeface="Tahoma" pitchFamily="34" charset="0"/>
                <a:cs typeface="Tahoma" pitchFamily="34" charset="0"/>
                <a:sym typeface="Symbol" pitchFamily="18" charset="2"/>
              </a:rPr>
              <a:t>l’uso non commerciale ma per fini didattici, documentativi o divulgativi di immagini, disegni o produzioni </a:t>
            </a:r>
            <a:r>
              <a:rPr lang="it-IT" sz="1100" dirty="0" smtClean="0">
                <a:latin typeface="Tahoma" pitchFamily="34" charset="0"/>
                <a:cs typeface="Tahoma" pitchFamily="34" charset="0"/>
                <a:sym typeface="Symbol" pitchFamily="18" charset="2"/>
              </a:rPr>
              <a:t>realizzate </a:t>
            </a:r>
            <a:r>
              <a:rPr lang="it-IT" sz="1100" dirty="0">
                <a:latin typeface="Tahoma" pitchFamily="34" charset="0"/>
                <a:cs typeface="Tahoma" pitchFamily="34" charset="0"/>
                <a:sym typeface="Symbol" pitchFamily="18" charset="2"/>
              </a:rPr>
              <a:t>durante la </a:t>
            </a:r>
            <a:r>
              <a:rPr lang="it-IT" sz="1100" dirty="0" smtClean="0">
                <a:latin typeface="Tahoma" pitchFamily="34" charset="0"/>
                <a:cs typeface="Tahoma" pitchFamily="34" charset="0"/>
                <a:sym typeface="Symbol" pitchFamily="18" charset="2"/>
              </a:rPr>
              <a:t> </a:t>
            </a:r>
            <a:r>
              <a:rPr lang="it-IT" sz="1100" dirty="0">
                <a:latin typeface="Tahoma" pitchFamily="34" charset="0"/>
                <a:cs typeface="Tahoma" pitchFamily="34" charset="0"/>
                <a:sym typeface="Symbol" pitchFamily="18" charset="2"/>
              </a:rPr>
              <a:t>partecipazione alle </a:t>
            </a:r>
            <a:r>
              <a:rPr lang="it-IT" sz="1100" dirty="0" smtClean="0">
                <a:latin typeface="Tahoma" pitchFamily="34" charset="0"/>
                <a:cs typeface="Tahoma" pitchFamily="34" charset="0"/>
                <a:sym typeface="Symbol" pitchFamily="18" charset="2"/>
              </a:rPr>
              <a:t>attività</a:t>
            </a:r>
            <a:r>
              <a:rPr lang="it-IT" sz="1100" dirty="0" smtClean="0">
                <a:latin typeface="Tahoma" pitchFamily="34" charset="0"/>
                <a:cs typeface="Tahoma" pitchFamily="34" charset="0"/>
                <a:sym typeface="Symbol" pitchFamily="18" charset="2"/>
              </a:rPr>
              <a:t>.</a:t>
            </a:r>
          </a:p>
          <a:p>
            <a:pPr algn="just" eaLnBrk="1" hangingPunct="1">
              <a:lnSpc>
                <a:spcPct val="150000"/>
              </a:lnSpc>
            </a:pPr>
            <a:r>
              <a:rPr lang="it-IT" sz="11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L’iscrizione si ritiene confermata solo a ricevimento da parte della segreteria (info@barchettablu.it) del presente modulo compilato e di copia della contabile bancaria</a:t>
            </a:r>
            <a:endParaRPr lang="it-IT" sz="1100" dirty="0">
              <a:solidFill>
                <a:srgbClr val="FF0000"/>
              </a:solidFill>
              <a:latin typeface="Tahoma" pitchFamily="34" charset="0"/>
              <a:cs typeface="Tahoma" pitchFamily="34" charset="0"/>
              <a:sym typeface="Symbol" pitchFamily="18" charset="2"/>
            </a:endParaRPr>
          </a:p>
          <a:p>
            <a:pPr eaLnBrk="1" hangingPunct="1"/>
            <a:endParaRPr lang="it-IT" altLang="it-IT" sz="800" b="1" dirty="0">
              <a:latin typeface="Tahoma" panose="020B0604030504040204" pitchFamily="34" charset="0"/>
              <a:sym typeface="Symbol" panose="05050102010706020507" pitchFamily="18" charset="2"/>
            </a:endParaRPr>
          </a:p>
          <a:p>
            <a:pPr eaLnBrk="1" hangingPunct="1"/>
            <a:r>
              <a:rPr lang="it-IT" altLang="it-IT" sz="800" b="1" dirty="0" smtClean="0">
                <a:latin typeface="Tahoma" panose="020B0604030504040204" pitchFamily="34" charset="0"/>
                <a:sym typeface="Symbol" panose="05050102010706020507" pitchFamily="18" charset="2"/>
              </a:rPr>
              <a:t>Informativa </a:t>
            </a:r>
            <a:r>
              <a:rPr lang="it-IT" altLang="it-IT" sz="800" b="1" dirty="0">
                <a:latin typeface="Tahoma" panose="020B0604030504040204" pitchFamily="34" charset="0"/>
                <a:sym typeface="Symbol" panose="05050102010706020507" pitchFamily="18" charset="2"/>
              </a:rPr>
              <a:t>e consenso dell’interessato al trattamento dei dati personali e sensibili ai sensi del </a:t>
            </a:r>
            <a:r>
              <a:rPr lang="it-IT" altLang="it-IT" sz="800" b="1" dirty="0" err="1">
                <a:latin typeface="Tahoma" panose="020B0604030504040204" pitchFamily="34" charset="0"/>
                <a:sym typeface="Symbol" panose="05050102010706020507" pitchFamily="18" charset="2"/>
              </a:rPr>
              <a:t>D.Lgs.</a:t>
            </a:r>
            <a:r>
              <a:rPr lang="it-IT" altLang="it-IT" sz="800" b="1" dirty="0">
                <a:latin typeface="Tahoma" panose="020B0604030504040204" pitchFamily="34" charset="0"/>
                <a:sym typeface="Symbol" panose="05050102010706020507" pitchFamily="18" charset="2"/>
              </a:rPr>
              <a:t> n. </a:t>
            </a:r>
            <a:r>
              <a:rPr lang="it-IT" altLang="it-IT" sz="800" b="1" dirty="0" smtClean="0">
                <a:latin typeface="Tahoma" panose="020B0604030504040204" pitchFamily="34" charset="0"/>
                <a:sym typeface="Symbol" panose="05050102010706020507" pitchFamily="18" charset="2"/>
              </a:rPr>
              <a:t>196/03</a:t>
            </a:r>
            <a:r>
              <a:rPr lang="it-IT" altLang="it-IT" sz="800" b="1" dirty="0">
                <a:latin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it-IT" altLang="it-IT" sz="800" b="1" dirty="0" smtClean="0">
                <a:latin typeface="Tahoma" panose="020B0604030504040204" pitchFamily="34" charset="0"/>
                <a:sym typeface="Symbol" panose="05050102010706020507" pitchFamily="18" charset="2"/>
              </a:rPr>
              <a:t>e del </a:t>
            </a:r>
            <a:r>
              <a:rPr lang="it-IT" sz="800" b="1" dirty="0"/>
              <a:t>Regolamento Europeo n. 679/2016</a:t>
            </a:r>
            <a:r>
              <a:rPr lang="it-IT" altLang="it-IT" sz="800" b="1" dirty="0" smtClean="0">
                <a:latin typeface="Tahoma" panose="020B0604030504040204" pitchFamily="34" charset="0"/>
                <a:sym typeface="Symbol" panose="05050102010706020507" pitchFamily="18" charset="2"/>
              </a:rPr>
              <a:t> </a:t>
            </a:r>
            <a:endParaRPr lang="it-IT" altLang="it-IT" sz="800" dirty="0">
              <a:latin typeface="Tahoma" panose="020B0604030504040204" pitchFamily="34" charset="0"/>
              <a:sym typeface="Symbol" panose="05050102010706020507" pitchFamily="18" charset="2"/>
            </a:endParaRPr>
          </a:p>
          <a:p>
            <a:pPr algn="just" eaLnBrk="1" hangingPunct="1"/>
            <a:r>
              <a:rPr lang="it-IT" altLang="it-IT" sz="800" dirty="0">
                <a:latin typeface="Tahoma" panose="020B0604030504040204" pitchFamily="34" charset="0"/>
                <a:sym typeface="Symbol" panose="05050102010706020507" pitchFamily="18" charset="2"/>
              </a:rPr>
              <a:t>La informiamo, ai sensi dell'art. 13 del </a:t>
            </a:r>
            <a:r>
              <a:rPr lang="it-IT" altLang="it-IT" sz="800" dirty="0" err="1">
                <a:latin typeface="Tahoma" panose="020B0604030504040204" pitchFamily="34" charset="0"/>
                <a:sym typeface="Symbol" panose="05050102010706020507" pitchFamily="18" charset="2"/>
              </a:rPr>
              <a:t>D.Lgs.</a:t>
            </a:r>
            <a:r>
              <a:rPr lang="it-IT" altLang="it-IT" sz="800" dirty="0">
                <a:latin typeface="Tahoma" panose="020B0604030504040204" pitchFamily="34" charset="0"/>
                <a:sym typeface="Symbol" panose="05050102010706020507" pitchFamily="18" charset="2"/>
              </a:rPr>
              <a:t> 196/03 recante disposizioni a tutela delle persone e degli altri soggetti rispetto al trattamento dei dati personali, </a:t>
            </a:r>
            <a:r>
              <a:rPr lang="it-IT" altLang="it-IT" sz="800" dirty="0" err="1" smtClean="0">
                <a:latin typeface="Tahoma" panose="020B0604030504040204" pitchFamily="34" charset="0"/>
                <a:sym typeface="Symbol" panose="05050102010706020507" pitchFamily="18" charset="2"/>
              </a:rPr>
              <a:t>BarchettaBlu</a:t>
            </a:r>
            <a:r>
              <a:rPr lang="it-IT" altLang="it-IT" sz="800" dirty="0">
                <a:latin typeface="Tahoma" panose="020B0604030504040204" pitchFamily="34" charset="0"/>
                <a:sym typeface="Symbol" panose="05050102010706020507" pitchFamily="18" charset="2"/>
              </a:rPr>
              <a:t>, con sede San Marco, 3877 che </a:t>
            </a:r>
            <a:r>
              <a:rPr lang="it-IT" altLang="it-IT" sz="800" dirty="0" smtClean="0">
                <a:latin typeface="Tahoma" panose="020B0604030504040204" pitchFamily="34" charset="0"/>
                <a:sym typeface="Symbol" panose="05050102010706020507" pitchFamily="18" charset="2"/>
              </a:rPr>
              <a:t>i </a:t>
            </a:r>
            <a:r>
              <a:rPr lang="it-IT" altLang="it-IT" sz="800" dirty="0">
                <a:latin typeface="Tahoma" panose="020B0604030504040204" pitchFamily="34" charset="0"/>
                <a:sym typeface="Symbol" panose="05050102010706020507" pitchFamily="18" charset="2"/>
              </a:rPr>
              <a:t>dati forniti potranno essere trattati, direttamente o anche attraverso terzi, oltre che per ottemperare agli obblighi previsti dalla legge, da un regolamento o dalla normativa comunitaria ed in particolare per dare integrale esecuzione a tutti gli adempimenti connessi alla realizzazione del progetto, anche per le seguenti finalità: osservanza degli obblighi imposti </a:t>
            </a:r>
            <a:r>
              <a:rPr lang="it-IT" altLang="it-IT" sz="800" dirty="0" smtClean="0">
                <a:latin typeface="Tahoma" panose="020B0604030504040204" pitchFamily="34" charset="0"/>
                <a:sym typeface="Symbol" panose="05050102010706020507" pitchFamily="18" charset="2"/>
              </a:rPr>
              <a:t>dalla legge </a:t>
            </a:r>
            <a:r>
              <a:rPr lang="it-IT" altLang="it-IT" sz="800" dirty="0">
                <a:latin typeface="Tahoma" panose="020B0604030504040204" pitchFamily="34" charset="0"/>
                <a:sym typeface="Symbol" panose="05050102010706020507" pitchFamily="18" charset="2"/>
              </a:rPr>
              <a:t>ed informativo). Nel caso in cui Lei non prestasse apposito consenso, i dati forniti saranno trattati esclusivamente per finalità strettamente inerenti alla realizzazione del progetto. I suddetti trattamenti potranno essere eseguiti usando supporti cartacei o informatici e/o telematici anche ad opera di terzi per i quali la conoscenza dei Suoi dati personali risulti necessaria o comunque funzionale allo svolgimento dell'attività della nostra associazione; in ogni caso il trattamento avverrà con modalità idonee a garantirne la sicurezza e la riservatezza. In relazione al trattamento dei Suoi dati, Lei potrà esercitare i diritti previsti dall'art. 7 del </a:t>
            </a:r>
            <a:r>
              <a:rPr lang="it-IT" altLang="it-IT" sz="800" dirty="0" err="1">
                <a:latin typeface="Tahoma" panose="020B0604030504040204" pitchFamily="34" charset="0"/>
                <a:sym typeface="Symbol" panose="05050102010706020507" pitchFamily="18" charset="2"/>
              </a:rPr>
              <a:t>D.Lgs.</a:t>
            </a:r>
            <a:r>
              <a:rPr lang="it-IT" altLang="it-IT" sz="800" dirty="0">
                <a:latin typeface="Tahoma" panose="020B0604030504040204" pitchFamily="34" charset="0"/>
                <a:sym typeface="Symbol" panose="05050102010706020507" pitchFamily="18" charset="2"/>
              </a:rPr>
              <a:t> 196/03. </a:t>
            </a:r>
          </a:p>
          <a:p>
            <a:pPr algn="just" eaLnBrk="1" hangingPunct="1"/>
            <a:r>
              <a:rPr lang="it-IT" altLang="it-IT" sz="800" dirty="0">
                <a:latin typeface="Tahoma" panose="020B0604030504040204" pitchFamily="34" charset="0"/>
              </a:rPr>
              <a:t> </a:t>
            </a:r>
            <a:endParaRPr lang="it-IT" altLang="it-IT" sz="1200" dirty="0" smtClean="0">
              <a:latin typeface="Tahoma" panose="020B0604030504040204" pitchFamily="34" charset="0"/>
              <a:sym typeface="Symbol" panose="05050102010706020507" pitchFamily="18" charset="2"/>
            </a:endParaRPr>
          </a:p>
          <a:p>
            <a:pPr algn="just" eaLnBrk="1" hangingPunct="1"/>
            <a:r>
              <a:rPr lang="it-IT" altLang="it-IT" sz="1200" dirty="0" smtClean="0">
                <a:latin typeface="Tahoma" panose="020B0604030504040204" pitchFamily="34" charset="0"/>
                <a:sym typeface="Symbol" panose="05050102010706020507" pitchFamily="18" charset="2"/>
              </a:rPr>
              <a:t>Venezia, ……………………………………</a:t>
            </a:r>
            <a:r>
              <a:rPr lang="it-IT" altLang="it-IT" sz="1200" dirty="0">
                <a:latin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it-IT" altLang="it-IT" sz="1200" dirty="0" smtClean="0">
                <a:latin typeface="Tahoma" panose="020B0604030504040204" pitchFamily="34" charset="0"/>
                <a:sym typeface="Symbol" panose="05050102010706020507" pitchFamily="18" charset="2"/>
              </a:rPr>
              <a:t>                             Firma ……………………………………………</a:t>
            </a:r>
          </a:p>
        </p:txBody>
      </p:sp>
      <p:pic>
        <p:nvPicPr>
          <p:cNvPr id="13317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743" t="32338" r="41515"/>
          <a:stretch>
            <a:fillRect/>
          </a:stretch>
        </p:blipFill>
        <p:spPr bwMode="auto">
          <a:xfrm>
            <a:off x="5877272" y="109816"/>
            <a:ext cx="7778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75" y="205671"/>
            <a:ext cx="2227437" cy="50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2381</TotalTime>
  <Words>165</Words>
  <Application>Microsoft Office PowerPoint</Application>
  <PresentationFormat>Presentazione su schermo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Symbol</vt:lpstr>
      <vt:lpstr>Tahoma</vt:lpstr>
      <vt:lpstr>Struttura predefinita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PC 2</cp:lastModifiedBy>
  <cp:revision>151</cp:revision>
  <cp:lastPrinted>2017-11-13T12:26:53Z</cp:lastPrinted>
  <dcterms:created xsi:type="dcterms:W3CDTF">2006-11-06T09:33:45Z</dcterms:created>
  <dcterms:modified xsi:type="dcterms:W3CDTF">2018-06-15T13:17:38Z</dcterms:modified>
</cp:coreProperties>
</file>